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1" r:id="rId4"/>
    <p:sldId id="273" r:id="rId5"/>
    <p:sldId id="258" r:id="rId6"/>
    <p:sldId id="267" r:id="rId7"/>
    <p:sldId id="268" r:id="rId8"/>
    <p:sldId id="278" r:id="rId9"/>
    <p:sldId id="279" r:id="rId10"/>
    <p:sldId id="281" r:id="rId11"/>
    <p:sldId id="280" r:id="rId12"/>
    <p:sldId id="289" r:id="rId13"/>
    <p:sldId id="293" r:id="rId14"/>
    <p:sldId id="266" r:id="rId15"/>
    <p:sldId id="286" r:id="rId16"/>
    <p:sldId id="294" r:id="rId17"/>
    <p:sldId id="299" r:id="rId18"/>
    <p:sldId id="296" r:id="rId19"/>
    <p:sldId id="295" r:id="rId20"/>
    <p:sldId id="282" r:id="rId21"/>
    <p:sldId id="283" r:id="rId22"/>
    <p:sldId id="284" r:id="rId23"/>
    <p:sldId id="292" r:id="rId24"/>
    <p:sldId id="291" r:id="rId25"/>
    <p:sldId id="290" r:id="rId26"/>
    <p:sldId id="285" r:id="rId27"/>
    <p:sldId id="259" r:id="rId28"/>
    <p:sldId id="274" r:id="rId29"/>
    <p:sldId id="275" r:id="rId30"/>
    <p:sldId id="276" r:id="rId31"/>
    <p:sldId id="277" r:id="rId32"/>
    <p:sldId id="260" r:id="rId33"/>
    <p:sldId id="270" r:id="rId34"/>
    <p:sldId id="262" r:id="rId35"/>
    <p:sldId id="263" r:id="rId36"/>
    <p:sldId id="261" r:id="rId37"/>
    <p:sldId id="264" r:id="rId38"/>
    <p:sldId id="265" r:id="rId39"/>
    <p:sldId id="298" r:id="rId40"/>
    <p:sldId id="30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70" d="100"/>
          <a:sy n="70" d="100"/>
        </p:scale>
        <p:origin x="54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smtClean="0"/>
              <a:t>Titelmasterformat durch Klicken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smtClean="0"/>
              <a:t>Titelmasterformat durch Klicken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smtClean="0"/>
              <a:t>Titelmasterformat durch Klicken bearbeiten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smtClean="0"/>
              <a:t>Titelmasterformat durch Klicken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smtClean="0"/>
              <a:t>Titelmasterformat durch Klicken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12/13/2015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Titelmasterformat durch Klicken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12/13/2015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de-DE" smtClean="0"/>
              <a:t>Titelmasterformat durch Klicken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7" name="Date Placeholder 4"/>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12/13/2015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hyperlink" Target="https://www.youtube.com/watch?v=0QT1GNMevfc"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idc2QpI6-Qs&amp;feature=youtu.b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IT-Girl94/Nachts-im-Kinderzimmer/blob/master/Zeitplanung.xls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IT-Girl94/Nachts-im-Kinderzimmer/blob/master/20_Nachts-im-Kinderzimmer.pptx"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ixabay.com/p-314772/?no_redirect" TargetMode="External"/><Relationship Id="rId2" Type="http://schemas.openxmlformats.org/officeDocument/2006/relationships/hyperlink" Target="http://www.provetextures.de/himmel-gaense-v-formation-blau-00270-zoom.ph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5m51t85bHRU" TargetMode="External"/><Relationship Id="rId2" Type="http://schemas.openxmlformats.org/officeDocument/2006/relationships/hyperlink" Target="https://www.youtube.com/watch?v=0QT1GNMevfc" TargetMode="External"/><Relationship Id="rId1" Type="http://schemas.openxmlformats.org/officeDocument/2006/relationships/slideLayout" Target="../slideLayouts/slideLayout2.xml"/><Relationship Id="rId5" Type="http://schemas.openxmlformats.org/officeDocument/2006/relationships/hyperlink" Target="https://www.youtube.com/watch?v=Gu0XX_hHRH8" TargetMode="External"/><Relationship Id="rId4" Type="http://schemas.openxmlformats.org/officeDocument/2006/relationships/hyperlink" Target="https://www.youtube.com/watch?v=uW5PasvZPFg"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freesound.org/people/FreqMan/sounds/20791/" TargetMode="External"/><Relationship Id="rId3" Type="http://schemas.openxmlformats.org/officeDocument/2006/relationships/hyperlink" Target="https://freesound.org/people/fattirewhitey/sounds/326247/" TargetMode="External"/><Relationship Id="rId7" Type="http://schemas.openxmlformats.org/officeDocument/2006/relationships/hyperlink" Target="https://freesound.org/people/kwahmah_02/sounds/250775/" TargetMode="External"/><Relationship Id="rId2" Type="http://schemas.openxmlformats.org/officeDocument/2006/relationships/hyperlink" Target="http://www.terrasound.de/gemafreie-musik-kostenlos-downloaden/" TargetMode="External"/><Relationship Id="rId1" Type="http://schemas.openxmlformats.org/officeDocument/2006/relationships/slideLayout" Target="../slideLayouts/slideLayout2.xml"/><Relationship Id="rId6" Type="http://schemas.openxmlformats.org/officeDocument/2006/relationships/hyperlink" Target="https://freesound.org/people/greybrother01/sounds/273548/" TargetMode="External"/><Relationship Id="rId5" Type="http://schemas.openxmlformats.org/officeDocument/2006/relationships/hyperlink" Target="https://freesound.org/people/Huggy13ear/sounds/138958/" TargetMode="External"/><Relationship Id="rId4" Type="http://schemas.openxmlformats.org/officeDocument/2006/relationships/hyperlink" Target="https://freesound.org/people/AntumDeluge/sounds/188033/"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3DMA – Projekt:</a:t>
            </a:r>
            <a:br>
              <a:rPr lang="de-DE" dirty="0" smtClean="0"/>
            </a:br>
            <a:r>
              <a:rPr lang="de-DE" dirty="0" smtClean="0"/>
              <a:t>„Nachts im Kinderzimmer“</a:t>
            </a:r>
            <a:endParaRPr lang="de-DE" dirty="0"/>
          </a:p>
        </p:txBody>
      </p:sp>
      <p:sp>
        <p:nvSpPr>
          <p:cNvPr id="3" name="Untertitel 2"/>
          <p:cNvSpPr>
            <a:spLocks noGrp="1"/>
          </p:cNvSpPr>
          <p:nvPr>
            <p:ph type="subTitle" idx="1"/>
          </p:nvPr>
        </p:nvSpPr>
        <p:spPr/>
        <p:txBody>
          <a:bodyPr/>
          <a:lstStyle/>
          <a:p>
            <a:r>
              <a:rPr lang="de-DE" dirty="0" smtClean="0"/>
              <a:t>Gruppe 20: Tobias Gadau, Viktoria Horn &amp; Jana </a:t>
            </a:r>
            <a:r>
              <a:rPr lang="de-DE" dirty="0" err="1" smtClean="0"/>
              <a:t>kliem</a:t>
            </a:r>
            <a:r>
              <a:rPr lang="de-DE" dirty="0" smtClean="0"/>
              <a:t>, </a:t>
            </a:r>
            <a:endParaRPr lang="de-DE" dirty="0"/>
          </a:p>
        </p:txBody>
      </p:sp>
      <p:sp>
        <p:nvSpPr>
          <p:cNvPr id="4" name="Textfeld 3"/>
          <p:cNvSpPr txBox="1"/>
          <p:nvPr/>
        </p:nvSpPr>
        <p:spPr>
          <a:xfrm>
            <a:off x="10387584" y="301752"/>
            <a:ext cx="950976" cy="646331"/>
          </a:xfrm>
          <a:prstGeom prst="rect">
            <a:avLst/>
          </a:prstGeom>
          <a:noFill/>
        </p:spPr>
        <p:txBody>
          <a:bodyPr wrap="square" rtlCol="0">
            <a:spAutoFit/>
          </a:bodyPr>
          <a:lstStyle/>
          <a:p>
            <a:r>
              <a:rPr lang="de-DE" dirty="0" smtClean="0"/>
              <a:t>WS 15/16</a:t>
            </a:r>
            <a:endParaRPr lang="de-DE" dirty="0"/>
          </a:p>
        </p:txBody>
      </p:sp>
    </p:spTree>
    <p:extLst>
      <p:ext uri="{BB962C8B-B14F-4D97-AF65-F5344CB8AC3E}">
        <p14:creationId xmlns:p14="http://schemas.microsoft.com/office/powerpoint/2010/main" val="3621870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6111" y="452718"/>
            <a:ext cx="9404723" cy="854874"/>
          </a:xfrm>
        </p:spPr>
        <p:txBody>
          <a:bodyPr/>
          <a:lstStyle/>
          <a:p>
            <a:r>
              <a:rPr lang="de-DE" dirty="0" smtClean="0"/>
              <a:t>Erstellung des Mondes</a:t>
            </a:r>
            <a:endParaRPr lang="de-DE" dirty="0"/>
          </a:p>
        </p:txBody>
      </p:sp>
      <p:pic>
        <p:nvPicPr>
          <p:cNvPr id="4" name="Grafik 3" descr="tg-PräsiBsp3.png"/>
          <p:cNvPicPr/>
          <p:nvPr/>
        </p:nvPicPr>
        <p:blipFill>
          <a:blip r:embed="rId2" cstate="print"/>
          <a:stretch>
            <a:fillRect/>
          </a:stretch>
        </p:blipFill>
        <p:spPr>
          <a:xfrm>
            <a:off x="130540" y="1444752"/>
            <a:ext cx="5680393" cy="3429000"/>
          </a:xfrm>
          <a:prstGeom prst="rect">
            <a:avLst/>
          </a:prstGeom>
        </p:spPr>
      </p:pic>
      <p:pic>
        <p:nvPicPr>
          <p:cNvPr id="5" name="Grafik 4" descr="tg-PräsiBsp3.png"/>
          <p:cNvPicPr/>
          <p:nvPr/>
        </p:nvPicPr>
        <p:blipFill>
          <a:blip r:embed="rId3" cstate="print"/>
          <a:stretch>
            <a:fillRect/>
          </a:stretch>
        </p:blipFill>
        <p:spPr>
          <a:xfrm>
            <a:off x="5961888" y="1444752"/>
            <a:ext cx="6099572" cy="3429000"/>
          </a:xfrm>
          <a:prstGeom prst="rect">
            <a:avLst/>
          </a:prstGeom>
        </p:spPr>
      </p:pic>
      <p:sp>
        <p:nvSpPr>
          <p:cNvPr id="6" name="Rechteck 5"/>
          <p:cNvSpPr/>
          <p:nvPr/>
        </p:nvSpPr>
        <p:spPr>
          <a:xfrm>
            <a:off x="1384500" y="5010912"/>
            <a:ext cx="3905236" cy="338554"/>
          </a:xfrm>
          <a:prstGeom prst="rect">
            <a:avLst/>
          </a:prstGeom>
        </p:spPr>
        <p:txBody>
          <a:bodyPr wrap="non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9: </a:t>
            </a:r>
            <a:r>
              <a:rPr lang="de-DE" sz="1600" i="1" dirty="0" smtClean="0">
                <a:ea typeface="PMingLiU" panose="02020500000000000000" pitchFamily="18" charset="-120"/>
                <a:cs typeface="Times New Roman" panose="02020603050405020304" pitchFamily="18" charset="0"/>
              </a:rPr>
              <a:t> </a:t>
            </a:r>
            <a:r>
              <a:rPr lang="de-DE" sz="1600" i="1" dirty="0">
                <a:ea typeface="PMingLiU" panose="02020500000000000000" pitchFamily="18" charset="-120"/>
                <a:cs typeface="Times New Roman" panose="02020603050405020304" pitchFamily="18" charset="0"/>
              </a:rPr>
              <a:t>Einfacher Circle ohne Füllung</a:t>
            </a:r>
            <a:endParaRPr lang="de-DE" sz="1600" i="1" dirty="0">
              <a:effectLst/>
              <a:ea typeface="PMingLiU" panose="02020500000000000000" pitchFamily="18" charset="-120"/>
              <a:cs typeface="Times New Roman" panose="02020603050405020304" pitchFamily="18" charset="0"/>
            </a:endParaRPr>
          </a:p>
        </p:txBody>
      </p:sp>
      <p:sp>
        <p:nvSpPr>
          <p:cNvPr id="7" name="Rechteck 6"/>
          <p:cNvSpPr/>
          <p:nvPr/>
        </p:nvSpPr>
        <p:spPr>
          <a:xfrm>
            <a:off x="6301206" y="5010912"/>
            <a:ext cx="5593198" cy="338554"/>
          </a:xfrm>
          <a:prstGeom prst="rect">
            <a:avLst/>
          </a:prstGeom>
        </p:spPr>
        <p:txBody>
          <a:bodyPr wrap="non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10:  </a:t>
            </a:r>
            <a:r>
              <a:rPr lang="de-DE" sz="1600" i="1" dirty="0">
                <a:ea typeface="PMingLiU" panose="02020500000000000000" pitchFamily="18" charset="-120"/>
                <a:cs typeface="Times New Roman" panose="02020603050405020304" pitchFamily="18" charset="0"/>
              </a:rPr>
              <a:t>Gefüllter und skalierter Circle ohne Material</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393326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tg-PräsiBsp5.png"/>
          <p:cNvPicPr/>
          <p:nvPr/>
        </p:nvPicPr>
        <p:blipFill>
          <a:blip r:embed="rId2" cstate="print"/>
          <a:stretch>
            <a:fillRect/>
          </a:stretch>
        </p:blipFill>
        <p:spPr>
          <a:xfrm>
            <a:off x="0" y="1362456"/>
            <a:ext cx="5835841" cy="3280738"/>
          </a:xfrm>
          <a:prstGeom prst="rect">
            <a:avLst/>
          </a:prstGeom>
        </p:spPr>
      </p:pic>
      <p:pic>
        <p:nvPicPr>
          <p:cNvPr id="5" name="Grafik 4" descr="tg-PräsiBsp6.png"/>
          <p:cNvPicPr/>
          <p:nvPr/>
        </p:nvPicPr>
        <p:blipFill>
          <a:blip r:embed="rId3" cstate="print"/>
          <a:stretch>
            <a:fillRect/>
          </a:stretch>
        </p:blipFill>
        <p:spPr>
          <a:xfrm>
            <a:off x="6197663" y="1362456"/>
            <a:ext cx="5835841" cy="3280738"/>
          </a:xfrm>
          <a:prstGeom prst="rect">
            <a:avLst/>
          </a:prstGeom>
        </p:spPr>
      </p:pic>
      <p:sp>
        <p:nvSpPr>
          <p:cNvPr id="6" name="Rechteck 5"/>
          <p:cNvSpPr/>
          <p:nvPr/>
        </p:nvSpPr>
        <p:spPr>
          <a:xfrm>
            <a:off x="1374709" y="4853678"/>
            <a:ext cx="3794629" cy="338554"/>
          </a:xfrm>
          <a:prstGeom prst="rect">
            <a:avLst/>
          </a:prstGeom>
        </p:spPr>
        <p:txBody>
          <a:bodyPr wrap="none">
            <a:spAutoFit/>
          </a:bodyPr>
          <a:lstStyle/>
          <a:p>
            <a:pPr>
              <a:spcAft>
                <a:spcPts val="1000"/>
              </a:spcAft>
            </a:pPr>
            <a:r>
              <a:rPr lang="de-DE" sz="1600" i="1" dirty="0" smtClean="0">
                <a:latin typeface="+mj-lt"/>
                <a:ea typeface="PMingLiU" panose="02020500000000000000" pitchFamily="18" charset="-120"/>
                <a:cs typeface="Times New Roman" panose="02020603050405020304" pitchFamily="18" charset="0"/>
              </a:rPr>
              <a:t>Abb</a:t>
            </a:r>
            <a:r>
              <a:rPr lang="de-DE" sz="1600" i="1" dirty="0" smtClean="0">
                <a:latin typeface="+mj-lt"/>
                <a:ea typeface="PMingLiU" panose="02020500000000000000" pitchFamily="18" charset="-120"/>
                <a:cs typeface="Times New Roman" panose="02020603050405020304" pitchFamily="18" charset="0"/>
              </a:rPr>
              <a:t>. 11: </a:t>
            </a:r>
            <a:r>
              <a:rPr lang="de-DE" sz="1600" i="1" dirty="0">
                <a:latin typeface="+mj-lt"/>
                <a:ea typeface="PMingLiU" panose="02020500000000000000" pitchFamily="18" charset="-120"/>
                <a:cs typeface="Times New Roman" panose="02020603050405020304" pitchFamily="18" charset="0"/>
              </a:rPr>
              <a:t>mit Textur versehener Circle</a:t>
            </a:r>
            <a:endParaRPr lang="de-DE" sz="1600" i="1" dirty="0">
              <a:effectLst/>
              <a:latin typeface="+mj-lt"/>
              <a:ea typeface="PMingLiU" panose="02020500000000000000" pitchFamily="18" charset="-120"/>
              <a:cs typeface="Times New Roman" panose="02020603050405020304" pitchFamily="18" charset="0"/>
            </a:endParaRPr>
          </a:p>
        </p:txBody>
      </p:sp>
      <p:sp>
        <p:nvSpPr>
          <p:cNvPr id="7" name="Rechteck 6"/>
          <p:cNvSpPr/>
          <p:nvPr/>
        </p:nvSpPr>
        <p:spPr>
          <a:xfrm>
            <a:off x="7443843" y="4853678"/>
            <a:ext cx="4179349" cy="338554"/>
          </a:xfrm>
          <a:prstGeom prst="rect">
            <a:avLst/>
          </a:prstGeom>
        </p:spPr>
        <p:txBody>
          <a:bodyPr wrap="non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12: 4</a:t>
            </a:r>
            <a:r>
              <a:rPr lang="de-DE" sz="1600" i="1" dirty="0">
                <a:ea typeface="PMingLiU" panose="02020500000000000000" pitchFamily="18" charset="-120"/>
                <a:cs typeface="Times New Roman" panose="02020603050405020304" pitchFamily="18" charset="0"/>
              </a:rPr>
              <a:t>. zusätzliche Emission zur Textur</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753275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Sonnenaufgang</a:t>
            </a:r>
            <a:endParaRPr lang="de-DE" dirty="0"/>
          </a:p>
        </p:txBody>
      </p:sp>
      <p:sp>
        <p:nvSpPr>
          <p:cNvPr id="3" name="Inhaltsplatzhalter 2"/>
          <p:cNvSpPr>
            <a:spLocks noGrp="1"/>
          </p:cNvSpPr>
          <p:nvPr>
            <p:ph idx="1"/>
          </p:nvPr>
        </p:nvSpPr>
        <p:spPr>
          <a:xfrm>
            <a:off x="252921" y="1760310"/>
            <a:ext cx="6943408" cy="4942242"/>
          </a:xfrm>
        </p:spPr>
        <p:txBody>
          <a:bodyPr>
            <a:normAutofit/>
          </a:bodyPr>
          <a:lstStyle/>
          <a:p>
            <a:r>
              <a:rPr lang="de-DE" dirty="0"/>
              <a:t>Visualisierung durch ein Bild aus dem Internet</a:t>
            </a:r>
          </a:p>
          <a:p>
            <a:pPr lvl="1"/>
            <a:r>
              <a:rPr lang="de-DE" dirty="0"/>
              <a:t>Wurde in Photoshop bearbeitet</a:t>
            </a:r>
          </a:p>
          <a:p>
            <a:pPr lvl="2"/>
            <a:r>
              <a:rPr lang="de-DE" dirty="0"/>
              <a:t>in den Hintergrund gesetzt</a:t>
            </a:r>
          </a:p>
          <a:p>
            <a:pPr lvl="2"/>
            <a:r>
              <a:rPr lang="de-DE" dirty="0"/>
              <a:t>Mit Verlauf überarbeitet</a:t>
            </a:r>
          </a:p>
          <a:p>
            <a:pPr lvl="2"/>
            <a:r>
              <a:rPr lang="de-DE" dirty="0"/>
              <a:t>Und um eine Wolkenförmige, weichgezeichneten Fläche ergänzt</a:t>
            </a:r>
          </a:p>
          <a:p>
            <a:pPr lvl="3"/>
            <a:r>
              <a:rPr lang="de-DE" dirty="0"/>
              <a:t>Stellt Nebel dar</a:t>
            </a:r>
          </a:p>
          <a:p>
            <a:r>
              <a:rPr lang="de-DE" dirty="0"/>
              <a:t>Animation: Fläche verändert die Position von rechts unten nach links oben</a:t>
            </a:r>
          </a:p>
          <a:p>
            <a:pPr lvl="1"/>
            <a:r>
              <a:rPr lang="de-DE" dirty="0"/>
              <a:t>Dadurch wird nach und nach der Farbverlauf sichtbar</a:t>
            </a:r>
          </a:p>
          <a:p>
            <a:pPr lvl="1"/>
            <a:r>
              <a:rPr lang="de-DE" dirty="0"/>
              <a:t>Vögel bestärken den Tageszeitenwechsel</a:t>
            </a:r>
          </a:p>
          <a:p>
            <a:pPr lvl="3"/>
            <a:endParaRPr lang="de-DE" dirty="0"/>
          </a:p>
          <a:p>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325" y="1338672"/>
            <a:ext cx="4426587" cy="2939228"/>
          </a:xfrm>
          <a:prstGeom prst="rect">
            <a:avLst/>
          </a:prstGeom>
        </p:spPr>
      </p:pic>
      <p:sp>
        <p:nvSpPr>
          <p:cNvPr id="5" name="Rechteck 4"/>
          <p:cNvSpPr/>
          <p:nvPr/>
        </p:nvSpPr>
        <p:spPr>
          <a:xfrm>
            <a:off x="7375987" y="4423910"/>
            <a:ext cx="4559261" cy="338554"/>
          </a:xfrm>
          <a:prstGeom prst="rect">
            <a:avLst/>
          </a:prstGeom>
        </p:spPr>
        <p:txBody>
          <a:bodyPr wrap="non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13: mit Photoshop überarbeitete Textur</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5892744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Kamerafahrt – </a:t>
            </a:r>
            <a:r>
              <a:rPr lang="de-DE" sz="2400" dirty="0" smtClean="0"/>
              <a:t>14 verschiedene Einstellungen</a:t>
            </a:r>
            <a:endParaRPr lang="de-DE" sz="2400" dirty="0"/>
          </a:p>
        </p:txBody>
      </p:sp>
      <p:pic>
        <p:nvPicPr>
          <p:cNvPr id="4" name="Kamerafahrt_final">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03601" y="1283912"/>
            <a:ext cx="6875526" cy="3867208"/>
          </a:xfrm>
        </p:spPr>
      </p:pic>
      <p:sp>
        <p:nvSpPr>
          <p:cNvPr id="6" name="Textfeld 5"/>
          <p:cNvSpPr txBox="1"/>
          <p:nvPr/>
        </p:nvSpPr>
        <p:spPr>
          <a:xfrm>
            <a:off x="2203704" y="5797648"/>
            <a:ext cx="8897112" cy="646331"/>
          </a:xfrm>
          <a:prstGeom prst="rect">
            <a:avLst/>
          </a:prstGeom>
          <a:noFill/>
        </p:spPr>
        <p:txBody>
          <a:bodyPr wrap="square" rtlCol="0">
            <a:spAutoFit/>
          </a:bodyPr>
          <a:lstStyle/>
          <a:p>
            <a:r>
              <a:rPr lang="de-DE" dirty="0" smtClean="0"/>
              <a:t>Unsere Animation ist aus 14 verschiedenen Kameraperspektiven aufgebaut</a:t>
            </a:r>
          </a:p>
          <a:p>
            <a:r>
              <a:rPr lang="de-DE" dirty="0" smtClean="0">
                <a:sym typeface="Wingdings" panose="05000000000000000000" pitchFamily="2" charset="2"/>
              </a:rPr>
              <a:t> Diese sorgen für ein dynamisches und spannendes Video</a:t>
            </a:r>
            <a:endParaRPr lang="de-DE" dirty="0"/>
          </a:p>
        </p:txBody>
      </p:sp>
    </p:spTree>
    <p:extLst>
      <p:ext uri="{BB962C8B-B14F-4D97-AF65-F5344CB8AC3E}">
        <p14:creationId xmlns:p14="http://schemas.microsoft.com/office/powerpoint/2010/main" val="25794737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6111" y="452718"/>
            <a:ext cx="9404723" cy="766482"/>
          </a:xfrm>
        </p:spPr>
        <p:txBody>
          <a:bodyPr/>
          <a:lstStyle/>
          <a:p>
            <a:r>
              <a:rPr lang="de-DE" dirty="0" smtClean="0"/>
              <a:t>Modelle - Mobile</a:t>
            </a:r>
            <a:endParaRPr lang="de-DE" dirty="0"/>
          </a:p>
        </p:txBody>
      </p:sp>
      <p:sp>
        <p:nvSpPr>
          <p:cNvPr id="3" name="Inhaltsplatzhalter 2"/>
          <p:cNvSpPr>
            <a:spLocks noGrp="1"/>
          </p:cNvSpPr>
          <p:nvPr>
            <p:ph idx="1"/>
          </p:nvPr>
        </p:nvSpPr>
        <p:spPr>
          <a:xfrm>
            <a:off x="875201" y="1395192"/>
            <a:ext cx="6279578" cy="4877271"/>
          </a:xfrm>
        </p:spPr>
        <p:txBody>
          <a:bodyPr/>
          <a:lstStyle/>
          <a:p>
            <a:r>
              <a:rPr lang="de-DE" dirty="0"/>
              <a:t>Das Mobile spielt eine tragende Rolle im Animationsverlauf</a:t>
            </a:r>
          </a:p>
          <a:p>
            <a:r>
              <a:rPr lang="de-DE" dirty="0"/>
              <a:t>Google-Recherche nach realen Mobiles um eine etwaige Vorstellung des Aufbaus zu erhalten</a:t>
            </a:r>
          </a:p>
          <a:p>
            <a:r>
              <a:rPr lang="de-DE" dirty="0"/>
              <a:t>Festlegen eines Flugobjektes, auf dem der </a:t>
            </a:r>
            <a:r>
              <a:rPr lang="de-DE" dirty="0" err="1"/>
              <a:t>Minion</a:t>
            </a:r>
            <a:r>
              <a:rPr lang="de-DE" dirty="0"/>
              <a:t> platziert werden kann</a:t>
            </a:r>
          </a:p>
          <a:p>
            <a:r>
              <a:rPr lang="de-DE" dirty="0"/>
              <a:t>Modellieren der einzelnen Objekte, mit dem Versuch, so wenig Einzelteile wie möglich zu modellieren</a:t>
            </a:r>
          </a:p>
          <a:p>
            <a:r>
              <a:rPr lang="de-DE" dirty="0"/>
              <a:t>Nach Modellage wurden Texturen für einzelne Objekte erstellt sowie andernfalls Farben zugewiesen</a:t>
            </a:r>
          </a:p>
          <a:p>
            <a:endParaRPr lang="de-DE" dirty="0"/>
          </a:p>
        </p:txBody>
      </p:sp>
      <p:grpSp>
        <p:nvGrpSpPr>
          <p:cNvPr id="6" name="Gruppieren 5"/>
          <p:cNvGrpSpPr/>
          <p:nvPr/>
        </p:nvGrpSpPr>
        <p:grpSpPr>
          <a:xfrm>
            <a:off x="7398512" y="452718"/>
            <a:ext cx="4363452" cy="2515419"/>
            <a:chOff x="4042611" y="4475747"/>
            <a:chExt cx="4363452" cy="2515419"/>
          </a:xfrm>
        </p:grpSpPr>
        <p:pic>
          <p:nvPicPr>
            <p:cNvPr id="7" name="Grafik 6"/>
            <p:cNvPicPr>
              <a:picLocks noChangeAspect="1"/>
            </p:cNvPicPr>
            <p:nvPr/>
          </p:nvPicPr>
          <p:blipFill rotWithShape="1">
            <a:blip r:embed="rId2"/>
            <a:srcRect l="36527" t="62211" r="38842" b="18140"/>
            <a:stretch/>
          </p:blipFill>
          <p:spPr>
            <a:xfrm>
              <a:off x="4042611" y="4475747"/>
              <a:ext cx="3753852" cy="1684422"/>
            </a:xfrm>
            <a:prstGeom prst="rect">
              <a:avLst/>
            </a:prstGeom>
          </p:spPr>
        </p:pic>
        <p:sp>
          <p:nvSpPr>
            <p:cNvPr id="8" name="Textfeld 7"/>
            <p:cNvSpPr txBox="1"/>
            <p:nvPr/>
          </p:nvSpPr>
          <p:spPr>
            <a:xfrm>
              <a:off x="4042611" y="6160169"/>
              <a:ext cx="4363452" cy="830997"/>
            </a:xfrm>
            <a:prstGeom prst="rect">
              <a:avLst/>
            </a:prstGeom>
            <a:noFill/>
          </p:spPr>
          <p:txBody>
            <a:bodyPr wrap="square" rtlCol="0">
              <a:spAutoFit/>
            </a:bodyPr>
            <a:lstStyle/>
            <a:p>
              <a:r>
                <a:rPr lang="de-DE" sz="1600" i="1" dirty="0" smtClean="0"/>
                <a:t>Abb. 14: „wichtigstes</a:t>
              </a:r>
              <a:r>
                <a:rPr lang="de-DE" sz="1600" i="1" dirty="0" smtClean="0"/>
                <a:t>“ Flugobjekt – Propellerflugzeug das vom </a:t>
              </a:r>
              <a:r>
                <a:rPr lang="de-DE" sz="1600" i="1" dirty="0" err="1" smtClean="0"/>
                <a:t>Minion</a:t>
              </a:r>
              <a:r>
                <a:rPr lang="de-DE" sz="1600" i="1" dirty="0" smtClean="0"/>
                <a:t> genutzt wird</a:t>
              </a:r>
              <a:endParaRPr lang="de-DE" sz="1600" i="1" dirty="0"/>
            </a:p>
          </p:txBody>
        </p:sp>
      </p:grpSp>
      <p:grpSp>
        <p:nvGrpSpPr>
          <p:cNvPr id="9" name="Gruppieren 8"/>
          <p:cNvGrpSpPr/>
          <p:nvPr/>
        </p:nvGrpSpPr>
        <p:grpSpPr>
          <a:xfrm>
            <a:off x="7286217" y="3176101"/>
            <a:ext cx="5304643" cy="3306343"/>
            <a:chOff x="9881936" y="-1277101"/>
            <a:chExt cx="5304643" cy="3306343"/>
          </a:xfrm>
        </p:grpSpPr>
        <p:pic>
          <p:nvPicPr>
            <p:cNvPr id="10" name="Grafik 9"/>
            <p:cNvPicPr>
              <a:picLocks noChangeAspect="1"/>
            </p:cNvPicPr>
            <p:nvPr/>
          </p:nvPicPr>
          <p:blipFill rotWithShape="1">
            <a:blip r:embed="rId3"/>
            <a:srcRect l="10590" t="21328" r="34944" b="16474"/>
            <a:stretch/>
          </p:blipFill>
          <p:spPr>
            <a:xfrm>
              <a:off x="9881936" y="-1277101"/>
              <a:ext cx="4620127" cy="2967789"/>
            </a:xfrm>
            <a:prstGeom prst="rect">
              <a:avLst/>
            </a:prstGeom>
          </p:spPr>
        </p:pic>
        <p:sp>
          <p:nvSpPr>
            <p:cNvPr id="11" name="Textfeld 10"/>
            <p:cNvSpPr txBox="1"/>
            <p:nvPr/>
          </p:nvSpPr>
          <p:spPr>
            <a:xfrm>
              <a:off x="9881936" y="1690688"/>
              <a:ext cx="5304643" cy="338554"/>
            </a:xfrm>
            <a:prstGeom prst="rect">
              <a:avLst/>
            </a:prstGeom>
            <a:noFill/>
          </p:spPr>
          <p:txBody>
            <a:bodyPr wrap="square" rtlCol="0">
              <a:spAutoFit/>
            </a:bodyPr>
            <a:lstStyle/>
            <a:p>
              <a:r>
                <a:rPr lang="de-DE" sz="1600" i="1" dirty="0" smtClean="0"/>
                <a:t>Abb. 15: Mobile </a:t>
              </a:r>
              <a:r>
                <a:rPr lang="de-DE" sz="1600" i="1" dirty="0" smtClean="0"/>
                <a:t>ohne Textur</a:t>
              </a:r>
              <a:endParaRPr lang="de-DE" sz="1600" i="1" dirty="0"/>
            </a:p>
          </p:txBody>
        </p:sp>
      </p:grpSp>
      <p:grpSp>
        <p:nvGrpSpPr>
          <p:cNvPr id="12" name="Gruppieren 11"/>
          <p:cNvGrpSpPr/>
          <p:nvPr/>
        </p:nvGrpSpPr>
        <p:grpSpPr>
          <a:xfrm>
            <a:off x="10491922" y="3316212"/>
            <a:ext cx="1989637" cy="1555657"/>
            <a:chOff x="9641303" y="5263094"/>
            <a:chExt cx="3312678" cy="2728532"/>
          </a:xfrm>
        </p:grpSpPr>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8894" y="5263094"/>
              <a:ext cx="1594906" cy="1594906"/>
            </a:xfrm>
            <a:prstGeom prst="rect">
              <a:avLst/>
            </a:prstGeom>
          </p:spPr>
        </p:pic>
        <p:sp>
          <p:nvSpPr>
            <p:cNvPr id="14" name="Textfeld 13"/>
            <p:cNvSpPr txBox="1"/>
            <p:nvPr/>
          </p:nvSpPr>
          <p:spPr>
            <a:xfrm>
              <a:off x="9641303" y="6857999"/>
              <a:ext cx="3312678" cy="1133627"/>
            </a:xfrm>
            <a:prstGeom prst="rect">
              <a:avLst/>
            </a:prstGeom>
            <a:noFill/>
          </p:spPr>
          <p:txBody>
            <a:bodyPr wrap="square" rtlCol="0">
              <a:spAutoFit/>
            </a:bodyPr>
            <a:lstStyle/>
            <a:p>
              <a:r>
                <a:rPr lang="de-DE" dirty="0" smtClean="0"/>
                <a:t>Selbsterstellte Seil-Textur</a:t>
              </a:r>
              <a:endParaRPr lang="de-DE" dirty="0"/>
            </a:p>
          </p:txBody>
        </p:sp>
      </p:grpSp>
    </p:spTree>
    <p:extLst>
      <p:ext uri="{BB962C8B-B14F-4D97-AF65-F5344CB8AC3E}">
        <p14:creationId xmlns:p14="http://schemas.microsoft.com/office/powerpoint/2010/main" val="1132706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Kinderkopf</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5792" y="1674686"/>
            <a:ext cx="2249637" cy="4195762"/>
          </a:xfrm>
        </p:spPr>
      </p:pic>
      <p:pic>
        <p:nvPicPr>
          <p:cNvPr id="6" name="Grafik 5"/>
          <p:cNvPicPr>
            <a:picLocks noChangeAspect="1"/>
          </p:cNvPicPr>
          <p:nvPr/>
        </p:nvPicPr>
        <p:blipFill rotWithShape="1">
          <a:blip r:embed="rId3">
            <a:extLst>
              <a:ext uri="{28A0092B-C50C-407E-A947-70E740481C1C}">
                <a14:useLocalDpi xmlns:a14="http://schemas.microsoft.com/office/drawing/2010/main" val="0"/>
              </a:ext>
            </a:extLst>
          </a:blip>
          <a:srcRect r="10654" b="6800"/>
          <a:stretch/>
        </p:blipFill>
        <p:spPr>
          <a:xfrm>
            <a:off x="9430512" y="1622870"/>
            <a:ext cx="2389437" cy="4247578"/>
          </a:xfrm>
          <a:prstGeom prst="rect">
            <a:avLst/>
          </a:prstGeom>
        </p:spPr>
      </p:pic>
      <p:sp>
        <p:nvSpPr>
          <p:cNvPr id="7" name="Inhaltsplatzhalter 2"/>
          <p:cNvSpPr txBox="1">
            <a:spLocks/>
          </p:cNvSpPr>
          <p:nvPr/>
        </p:nvSpPr>
        <p:spPr>
          <a:xfrm>
            <a:off x="646111" y="1764108"/>
            <a:ext cx="5068889"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342900" lvl="1" indent="-342900"/>
            <a:r>
              <a:rPr lang="de-DE" dirty="0" smtClean="0"/>
              <a:t>Bei der Erstellung des Modells des Jungenkopfes orientierten wir uns </a:t>
            </a:r>
            <a:r>
              <a:rPr lang="de-DE" dirty="0" err="1" smtClean="0"/>
              <a:t>hauptäschlich</a:t>
            </a:r>
            <a:r>
              <a:rPr lang="de-DE" dirty="0" smtClean="0"/>
              <a:t> an folgendem Tutorial:</a:t>
            </a:r>
            <a:br>
              <a:rPr lang="de-DE" dirty="0" smtClean="0"/>
            </a:br>
            <a:r>
              <a:rPr lang="de-DE" dirty="0">
                <a:hlinkClick r:id="rId4"/>
              </a:rPr>
              <a:t>https://</a:t>
            </a:r>
            <a:r>
              <a:rPr lang="de-DE" dirty="0" smtClean="0">
                <a:hlinkClick r:id="rId4"/>
              </a:rPr>
              <a:t>www.youtube.com/watch?v=0QT1GNMevfc</a:t>
            </a:r>
            <a:endParaRPr lang="de-DE" dirty="0" smtClean="0"/>
          </a:p>
          <a:p>
            <a:pPr marL="342900" lvl="1" indent="-342900"/>
            <a:r>
              <a:rPr lang="de-DE" dirty="0" smtClean="0"/>
              <a:t>Dort wird gezeigt, wie man mittels einer Vorzeichnung einen Kopf für eine Figur modellieren kann</a:t>
            </a:r>
            <a:endParaRPr lang="de-DE" dirty="0"/>
          </a:p>
          <a:p>
            <a:endParaRPr lang="de-DE" dirty="0" smtClean="0"/>
          </a:p>
          <a:p>
            <a:endParaRPr lang="de-DE" dirty="0"/>
          </a:p>
          <a:p>
            <a:endParaRPr lang="de-DE" dirty="0"/>
          </a:p>
        </p:txBody>
      </p:sp>
      <p:sp>
        <p:nvSpPr>
          <p:cNvPr id="8" name="Rechteck 7"/>
          <p:cNvSpPr/>
          <p:nvPr/>
        </p:nvSpPr>
        <p:spPr>
          <a:xfrm>
            <a:off x="6529133" y="5959589"/>
            <a:ext cx="6028944"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16: Zeichnung des Kinderkopfes von Vorne und von der Seite </a:t>
            </a:r>
            <a:r>
              <a:rPr lang="de-DE" sz="1600" i="1" dirty="0" smtClean="0">
                <a:ea typeface="PMingLiU" panose="02020500000000000000" pitchFamily="18" charset="-120"/>
                <a:cs typeface="Times New Roman" panose="02020603050405020304" pitchFamily="18" charset="0"/>
                <a:sym typeface="Wingdings" panose="05000000000000000000" pitchFamily="2" charset="2"/>
              </a:rPr>
              <a:t> als Vorlage für die Modellierung</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6397953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189" y="1625388"/>
            <a:ext cx="6622219" cy="3441195"/>
          </a:xfrm>
          <a:prstGeom prst="rect">
            <a:avLst/>
          </a:prstGeom>
        </p:spPr>
      </p:pic>
      <p:sp>
        <p:nvSpPr>
          <p:cNvPr id="10" name="Inhaltsplatzhalter 9"/>
          <p:cNvSpPr>
            <a:spLocks noGrp="1"/>
          </p:cNvSpPr>
          <p:nvPr>
            <p:ph idx="1"/>
          </p:nvPr>
        </p:nvSpPr>
        <p:spPr>
          <a:xfrm>
            <a:off x="463233" y="1248246"/>
            <a:ext cx="4739704" cy="4195481"/>
          </a:xfrm>
        </p:spPr>
        <p:txBody>
          <a:bodyPr>
            <a:normAutofit lnSpcReduction="10000"/>
          </a:bodyPr>
          <a:lstStyle/>
          <a:p>
            <a:r>
              <a:rPr lang="de-DE" dirty="0" smtClean="0"/>
              <a:t>Zunächst wird der Sichtbereich zweigeteilt: In einem Bearbeitungsfenster ist die Vorderseite, in dem andere die Seitenansicht des Kopfes zu sehen</a:t>
            </a:r>
          </a:p>
          <a:p>
            <a:r>
              <a:rPr lang="de-DE" dirty="0" smtClean="0"/>
              <a:t>Dann wird begonnen die Vorderseite des Gesichtes mit vielen kleinen Planes nachzubilden</a:t>
            </a:r>
          </a:p>
          <a:p>
            <a:r>
              <a:rPr lang="de-DE" dirty="0" smtClean="0"/>
              <a:t>In der Seitenansicht ist zu sehen, dass das Gesicht noch nicht dreidimensional, sondern zunächst nur als Fläche modelliert wird</a:t>
            </a:r>
            <a:endParaRPr lang="de-DE" dirty="0"/>
          </a:p>
        </p:txBody>
      </p:sp>
      <p:sp>
        <p:nvSpPr>
          <p:cNvPr id="11" name="Rechteck 10"/>
          <p:cNvSpPr/>
          <p:nvPr/>
        </p:nvSpPr>
        <p:spPr>
          <a:xfrm>
            <a:off x="5998464" y="5151339"/>
            <a:ext cx="6028944"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17: Gesicht wird mit Planes nach der </a:t>
            </a:r>
            <a:r>
              <a:rPr lang="de-DE" sz="1600" i="1" dirty="0" smtClean="0">
                <a:ea typeface="PMingLiU" panose="02020500000000000000" pitchFamily="18" charset="-120"/>
                <a:cs typeface="Times New Roman" panose="02020603050405020304" pitchFamily="18" charset="0"/>
              </a:rPr>
              <a:t>gezeichneten Vorlage </a:t>
            </a:r>
            <a:r>
              <a:rPr lang="de-DE" sz="1600" i="1" dirty="0" smtClean="0">
                <a:ea typeface="PMingLiU" panose="02020500000000000000" pitchFamily="18" charset="-120"/>
                <a:cs typeface="Times New Roman" panose="02020603050405020304" pitchFamily="18" charset="0"/>
              </a:rPr>
              <a:t>modelliert</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645043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542224" y="2308950"/>
            <a:ext cx="8946541" cy="4195481"/>
          </a:xfrm>
        </p:spPr>
        <p:txBody>
          <a:bodyPr/>
          <a:lstStyle/>
          <a:p>
            <a:r>
              <a:rPr lang="de-DE" dirty="0" smtClean="0"/>
              <a:t>Im nächsten Schritt wird dann in die Seitenansicht gewechselt: </a:t>
            </a:r>
            <a:br>
              <a:rPr lang="de-DE" dirty="0" smtClean="0"/>
            </a:br>
            <a:r>
              <a:rPr lang="de-DE" dirty="0" smtClean="0"/>
              <a:t>Im Edit-Mode werden einzelne Punkte der Planes ausgewählt und bis zu den angedachten Positionen in der Zeichnung gezogen</a:t>
            </a:r>
          </a:p>
          <a:p>
            <a:r>
              <a:rPr lang="de-DE" dirty="0" smtClean="0"/>
              <a:t>Das macht man mit allen Eckpunkten der Planes, bis das zuvor flache Gesicht dreidimensional moduliert ist</a:t>
            </a:r>
            <a:endParaRPr lang="de-DE" dirty="0"/>
          </a:p>
        </p:txBody>
      </p:sp>
    </p:spTree>
    <p:extLst>
      <p:ext uri="{BB962C8B-B14F-4D97-AF65-F5344CB8AC3E}">
        <p14:creationId xmlns:p14="http://schemas.microsoft.com/office/powerpoint/2010/main" val="18154033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54" y="521208"/>
            <a:ext cx="6327234" cy="3244134"/>
          </a:xfrm>
          <a:prstGeom prst="rect">
            <a:avLst/>
          </a:prstGeom>
        </p:spPr>
      </p:pic>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728" y="3450867"/>
            <a:ext cx="6273721" cy="3189339"/>
          </a:xfrm>
          <a:prstGeom prst="rect">
            <a:avLst/>
          </a:prstGeom>
        </p:spPr>
      </p:pic>
      <p:sp>
        <p:nvSpPr>
          <p:cNvPr id="4" name="Rechteck 3"/>
          <p:cNvSpPr/>
          <p:nvPr/>
        </p:nvSpPr>
        <p:spPr>
          <a:xfrm>
            <a:off x="6904037" y="1558500"/>
            <a:ext cx="4882579"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18: Das Gesicht ist bereits modelliert und der Eigenschaft „smooth“ versehen</a:t>
            </a:r>
            <a:endParaRPr lang="de-DE" sz="1600" i="1" dirty="0">
              <a:effectLst/>
              <a:ea typeface="PMingLiU" panose="02020500000000000000" pitchFamily="18" charset="-120"/>
              <a:cs typeface="Times New Roman" panose="02020603050405020304" pitchFamily="18" charset="0"/>
            </a:endParaRPr>
          </a:p>
        </p:txBody>
      </p:sp>
      <p:sp>
        <p:nvSpPr>
          <p:cNvPr id="5" name="Rechteck 4"/>
          <p:cNvSpPr/>
          <p:nvPr/>
        </p:nvSpPr>
        <p:spPr>
          <a:xfrm>
            <a:off x="696652" y="4753148"/>
            <a:ext cx="4882579"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19: Nach und nach wird auch der Hinterkopf mit Planes nachgebildet</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6910081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12689" r="31590" b="16590"/>
          <a:stretch/>
        </p:blipFill>
        <p:spPr>
          <a:xfrm>
            <a:off x="6904037" y="974009"/>
            <a:ext cx="4434840" cy="3296239"/>
          </a:xfrm>
          <a:prstGeom prst="rect">
            <a:avLst/>
          </a:prstGeom>
        </p:spPr>
      </p:pic>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r="25068"/>
          <a:stretch/>
        </p:blipFill>
        <p:spPr>
          <a:xfrm>
            <a:off x="916523" y="583120"/>
            <a:ext cx="5365406" cy="3767119"/>
          </a:xfrm>
          <a:prstGeom prst="rect">
            <a:avLst/>
          </a:prstGeom>
        </p:spPr>
      </p:pic>
      <p:sp>
        <p:nvSpPr>
          <p:cNvPr id="6" name="Rechteck 5"/>
          <p:cNvSpPr/>
          <p:nvPr/>
        </p:nvSpPr>
        <p:spPr>
          <a:xfrm>
            <a:off x="916523" y="4612596"/>
            <a:ext cx="4882579" cy="1569660"/>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20: Das fertig modellierte Gesicht. Für die Haare wurde einfach eine </a:t>
            </a:r>
            <a:r>
              <a:rPr lang="de-DE" sz="1600" i="1" dirty="0" err="1" smtClean="0">
                <a:ea typeface="PMingLiU" panose="02020500000000000000" pitchFamily="18" charset="-120"/>
                <a:cs typeface="Times New Roman" panose="02020603050405020304" pitchFamily="18" charset="0"/>
              </a:rPr>
              <a:t>Sphere</a:t>
            </a:r>
            <a:r>
              <a:rPr lang="de-DE" sz="1600" i="1" dirty="0" smtClean="0">
                <a:ea typeface="PMingLiU" panose="02020500000000000000" pitchFamily="18" charset="-120"/>
                <a:cs typeface="Times New Roman" panose="02020603050405020304" pitchFamily="18" charset="0"/>
              </a:rPr>
              <a:t> benutzt und der Haaransatz und durch leichtes Skalieren und Bewegen der Eckpunkte erzeugt. Augen mussten nicht modelliert werden, sondern nur die Augen, da das Kind im Video nur schläft</a:t>
            </a:r>
            <a:endParaRPr lang="de-DE" sz="1600" i="1" dirty="0">
              <a:effectLst/>
              <a:ea typeface="PMingLiU" panose="02020500000000000000" pitchFamily="18" charset="-120"/>
              <a:cs typeface="Times New Roman" panose="02020603050405020304" pitchFamily="18" charset="0"/>
            </a:endParaRPr>
          </a:p>
        </p:txBody>
      </p:sp>
      <p:sp>
        <p:nvSpPr>
          <p:cNvPr id="7" name="Rechteck 6"/>
          <p:cNvSpPr/>
          <p:nvPr/>
        </p:nvSpPr>
        <p:spPr>
          <a:xfrm>
            <a:off x="6821741" y="4612596"/>
            <a:ext cx="4882579" cy="1077218"/>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a:t>
            </a:r>
            <a:r>
              <a:rPr lang="de-DE" sz="1600" i="1" dirty="0" smtClean="0">
                <a:ea typeface="PMingLiU" panose="02020500000000000000" pitchFamily="18" charset="-120"/>
                <a:cs typeface="Times New Roman" panose="02020603050405020304" pitchFamily="18" charset="0"/>
              </a:rPr>
              <a:t>21</a:t>
            </a:r>
            <a:r>
              <a:rPr lang="de-DE" sz="1600" i="1" dirty="0" smtClean="0">
                <a:ea typeface="PMingLiU" panose="02020500000000000000" pitchFamily="18" charset="-120"/>
                <a:cs typeface="Times New Roman" panose="02020603050405020304" pitchFamily="18" charset="0"/>
              </a:rPr>
              <a:t>: Der Kop</a:t>
            </a:r>
            <a:r>
              <a:rPr lang="de-DE" sz="1600" i="1" dirty="0" smtClean="0">
                <a:ea typeface="PMingLiU" panose="02020500000000000000" pitchFamily="18" charset="-120"/>
                <a:cs typeface="Times New Roman" panose="02020603050405020304" pitchFamily="18" charset="0"/>
              </a:rPr>
              <a:t>f an seinem Einsatzort: Das schlafende Kind im Bett. Der Körper ist nur angedeutet, da er später von der Decke verdeckt wird</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64530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Animation</a:t>
            </a:r>
            <a:endParaRPr lang="de-DE" dirty="0"/>
          </a:p>
        </p:txBody>
      </p:sp>
      <p:sp>
        <p:nvSpPr>
          <p:cNvPr id="3" name="Inhaltsplatzhalter 2"/>
          <p:cNvSpPr>
            <a:spLocks noGrp="1"/>
          </p:cNvSpPr>
          <p:nvPr>
            <p:ph idx="1"/>
          </p:nvPr>
        </p:nvSpPr>
        <p:spPr>
          <a:xfrm>
            <a:off x="1585557" y="3191909"/>
            <a:ext cx="8946541" cy="690282"/>
          </a:xfrm>
        </p:spPr>
        <p:txBody>
          <a:bodyPr>
            <a:normAutofit lnSpcReduction="10000"/>
          </a:bodyPr>
          <a:lstStyle/>
          <a:p>
            <a:pPr marL="0" indent="0">
              <a:buNone/>
            </a:pPr>
            <a:r>
              <a:rPr lang="de-DE" dirty="0">
                <a:hlinkClick r:id="rId2"/>
              </a:rPr>
              <a:t>https://</a:t>
            </a:r>
            <a:r>
              <a:rPr lang="de-DE" dirty="0" smtClean="0">
                <a:hlinkClick r:id="rId2"/>
              </a:rPr>
              <a:t>www.youtube.com/watch?v=idc2QpI6-Qs&amp;feature=youtu.be</a:t>
            </a:r>
            <a:r>
              <a:rPr lang="de-DE" dirty="0" smtClean="0"/>
              <a:t/>
            </a:r>
            <a:br>
              <a:rPr lang="de-DE" dirty="0" smtClean="0"/>
            </a:br>
            <a:endParaRPr lang="de-DE" dirty="0"/>
          </a:p>
        </p:txBody>
      </p:sp>
    </p:spTree>
    <p:extLst>
      <p:ext uri="{BB962C8B-B14F-4D97-AF65-F5344CB8AC3E}">
        <p14:creationId xmlns:p14="http://schemas.microsoft.com/office/powerpoint/2010/main" val="3963528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Physics-Modifier</a:t>
            </a:r>
            <a:r>
              <a:rPr lang="de-DE" dirty="0" smtClean="0"/>
              <a:t>: „</a:t>
            </a:r>
            <a:r>
              <a:rPr lang="de-DE" dirty="0" err="1" smtClean="0"/>
              <a:t>Cloths</a:t>
            </a:r>
            <a:r>
              <a:rPr lang="de-DE" dirty="0" smtClean="0"/>
              <a:t>“</a:t>
            </a:r>
            <a:br>
              <a:rPr lang="de-DE" dirty="0" smtClean="0"/>
            </a:br>
            <a:r>
              <a:rPr lang="de-DE" dirty="0" smtClean="0">
                <a:sym typeface="Wingdings" panose="05000000000000000000" pitchFamily="2" charset="2"/>
              </a:rPr>
              <a:t> </a:t>
            </a:r>
            <a:r>
              <a:rPr lang="de-DE" dirty="0" smtClean="0"/>
              <a:t>Vorhang</a:t>
            </a:r>
            <a:endParaRPr lang="de-DE" dirty="0"/>
          </a:p>
        </p:txBody>
      </p:sp>
      <p:sp>
        <p:nvSpPr>
          <p:cNvPr id="3" name="Inhaltsplatzhalter 2"/>
          <p:cNvSpPr>
            <a:spLocks noGrp="1"/>
          </p:cNvSpPr>
          <p:nvPr>
            <p:ph idx="1"/>
          </p:nvPr>
        </p:nvSpPr>
        <p:spPr/>
        <p:txBody>
          <a:bodyPr/>
          <a:lstStyle/>
          <a:p>
            <a:r>
              <a:rPr lang="de-DE" dirty="0"/>
              <a:t>Um den Vorhang seine charakteristischen Eigenschaften zu verleihen, benutzen wir eine Plane, der wir die </a:t>
            </a:r>
            <a:r>
              <a:rPr lang="de-DE" dirty="0" err="1"/>
              <a:t>Physics</a:t>
            </a:r>
            <a:r>
              <a:rPr lang="de-DE" dirty="0"/>
              <a:t> Cloth zuwiesen. Damit der Vorhang an den Ringen (bestehend aus mehrere Torus) hängen bleibt und nicht zum Boden fällt, wurden die Ringe über Loop-Cuts im Vorhang zu einer Vertex-Group zusammengefasst und der Vorhang daran festgepinnt. Um ihn für eventuelle spätere Animationen vorzubereiten, wurde jeder der Ringe zu einem </a:t>
            </a:r>
            <a:r>
              <a:rPr lang="de-DE" dirty="0" err="1"/>
              <a:t>Bone</a:t>
            </a:r>
            <a:r>
              <a:rPr lang="de-DE" dirty="0"/>
              <a:t> </a:t>
            </a:r>
            <a:r>
              <a:rPr lang="de-DE" dirty="0" err="1"/>
              <a:t>geparent</a:t>
            </a:r>
            <a:r>
              <a:rPr lang="de-DE" dirty="0"/>
              <a:t> und über einigen Loop-Cuts schon ein typischer Faltenwurf visualisiert.</a:t>
            </a:r>
          </a:p>
          <a:p>
            <a:pPr marL="0" indent="0">
              <a:buNone/>
            </a:pPr>
            <a:endParaRPr lang="de-DE" dirty="0"/>
          </a:p>
        </p:txBody>
      </p:sp>
    </p:spTree>
    <p:extLst>
      <p:ext uri="{BB962C8B-B14F-4D97-AF65-F5344CB8AC3E}">
        <p14:creationId xmlns:p14="http://schemas.microsoft.com/office/powerpoint/2010/main" val="1726065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tg-präsibsp7.png"/>
          <p:cNvPicPr/>
          <p:nvPr/>
        </p:nvPicPr>
        <p:blipFill>
          <a:blip r:embed="rId2" cstate="print"/>
          <a:stretch>
            <a:fillRect/>
          </a:stretch>
        </p:blipFill>
        <p:spPr>
          <a:xfrm>
            <a:off x="574103" y="1499616"/>
            <a:ext cx="5123641" cy="2880360"/>
          </a:xfrm>
          <a:prstGeom prst="rect">
            <a:avLst/>
          </a:prstGeom>
        </p:spPr>
      </p:pic>
      <p:pic>
        <p:nvPicPr>
          <p:cNvPr id="5" name="Grafik 4" descr="tg-präsibsp8.png"/>
          <p:cNvPicPr/>
          <p:nvPr/>
        </p:nvPicPr>
        <p:blipFill>
          <a:blip r:embed="rId3" cstate="print"/>
          <a:stretch>
            <a:fillRect/>
          </a:stretch>
        </p:blipFill>
        <p:spPr>
          <a:xfrm>
            <a:off x="6554279" y="1499616"/>
            <a:ext cx="5123640" cy="2880360"/>
          </a:xfrm>
          <a:prstGeom prst="rect">
            <a:avLst/>
          </a:prstGeom>
        </p:spPr>
      </p:pic>
      <p:sp>
        <p:nvSpPr>
          <p:cNvPr id="6" name="Rechteck 5"/>
          <p:cNvSpPr/>
          <p:nvPr/>
        </p:nvSpPr>
        <p:spPr>
          <a:xfrm>
            <a:off x="574103" y="4533638"/>
            <a:ext cx="5355953" cy="338554"/>
          </a:xfrm>
          <a:prstGeom prst="rect">
            <a:avLst/>
          </a:prstGeom>
        </p:spPr>
        <p:txBody>
          <a:bodyPr wrap="none">
            <a:spAutoFit/>
          </a:bodyPr>
          <a:lstStyle/>
          <a:p>
            <a:pPr>
              <a:spcAft>
                <a:spcPts val="1000"/>
              </a:spcAft>
            </a:pPr>
            <a:r>
              <a:rPr lang="de-DE" sz="1600" i="1" dirty="0" smtClean="0">
                <a:latin typeface="+mj-lt"/>
                <a:ea typeface="PMingLiU" panose="02020500000000000000" pitchFamily="18" charset="-120"/>
                <a:cs typeface="Times New Roman" panose="02020603050405020304" pitchFamily="18" charset="0"/>
              </a:rPr>
              <a:t>Abb. 22: 1. Schritt: Einfache </a:t>
            </a:r>
            <a:r>
              <a:rPr lang="de-DE" sz="1600" i="1" dirty="0">
                <a:latin typeface="+mj-lt"/>
                <a:ea typeface="PMingLiU" panose="02020500000000000000" pitchFamily="18" charset="-120"/>
                <a:cs typeface="Times New Roman" panose="02020603050405020304" pitchFamily="18" charset="0"/>
              </a:rPr>
              <a:t>Plane skaliert und rotiert</a:t>
            </a:r>
            <a:endParaRPr lang="de-DE" sz="1600" i="1" dirty="0">
              <a:effectLst/>
              <a:latin typeface="+mj-lt"/>
              <a:ea typeface="PMingLiU" panose="02020500000000000000" pitchFamily="18" charset="-120"/>
              <a:cs typeface="Times New Roman" panose="02020603050405020304" pitchFamily="18" charset="0"/>
            </a:endParaRPr>
          </a:p>
        </p:txBody>
      </p:sp>
      <p:sp>
        <p:nvSpPr>
          <p:cNvPr id="7" name="Rechteck 6"/>
          <p:cNvSpPr/>
          <p:nvPr/>
        </p:nvSpPr>
        <p:spPr>
          <a:xfrm>
            <a:off x="7105920" y="4533638"/>
            <a:ext cx="4250928" cy="584775"/>
          </a:xfrm>
          <a:prstGeom prst="rect">
            <a:avLst/>
          </a:prstGeom>
        </p:spPr>
        <p:txBody>
          <a:bodyPr wrap="square">
            <a:spAutoFit/>
          </a:bodyPr>
          <a:lstStyle/>
          <a:p>
            <a:pPr>
              <a:spcAft>
                <a:spcPts val="1000"/>
              </a:spcAft>
            </a:pPr>
            <a:r>
              <a:rPr lang="de-DE" sz="1600" i="1" dirty="0" smtClean="0">
                <a:latin typeface="+mj-lt"/>
                <a:ea typeface="PMingLiU" panose="02020500000000000000" pitchFamily="18" charset="-120"/>
                <a:cs typeface="Times New Roman" panose="02020603050405020304" pitchFamily="18" charset="0"/>
              </a:rPr>
              <a:t>Abb. 23: 2</a:t>
            </a:r>
            <a:r>
              <a:rPr lang="de-DE" sz="1600" i="1" dirty="0">
                <a:latin typeface="+mj-lt"/>
                <a:ea typeface="PMingLiU" panose="02020500000000000000" pitchFamily="18" charset="-120"/>
                <a:cs typeface="Times New Roman" panose="02020603050405020304" pitchFamily="18" charset="0"/>
              </a:rPr>
              <a:t>. </a:t>
            </a:r>
            <a:r>
              <a:rPr lang="de-DE" sz="1600" i="1" dirty="0" smtClean="0">
                <a:latin typeface="+mj-lt"/>
                <a:ea typeface="PMingLiU" panose="02020500000000000000" pitchFamily="18" charset="-120"/>
                <a:cs typeface="Times New Roman" panose="02020603050405020304" pitchFamily="18" charset="0"/>
              </a:rPr>
              <a:t>Schritt: Plane </a:t>
            </a:r>
            <a:r>
              <a:rPr lang="de-DE" sz="1600" i="1" dirty="0">
                <a:latin typeface="+mj-lt"/>
                <a:ea typeface="PMingLiU" panose="02020500000000000000" pitchFamily="18" charset="-120"/>
                <a:cs typeface="Times New Roman" panose="02020603050405020304" pitchFamily="18" charset="0"/>
              </a:rPr>
              <a:t>mit Cloth-</a:t>
            </a:r>
            <a:r>
              <a:rPr lang="de-DE" sz="1600" i="1" dirty="0" err="1">
                <a:latin typeface="+mj-lt"/>
                <a:ea typeface="PMingLiU" panose="02020500000000000000" pitchFamily="18" charset="-120"/>
                <a:cs typeface="Times New Roman" panose="02020603050405020304" pitchFamily="18" charset="0"/>
              </a:rPr>
              <a:t>Physics</a:t>
            </a:r>
            <a:r>
              <a:rPr lang="de-DE" sz="1600" i="1" dirty="0">
                <a:latin typeface="+mj-lt"/>
                <a:ea typeface="PMingLiU" panose="02020500000000000000" pitchFamily="18" charset="-120"/>
                <a:cs typeface="Times New Roman" panose="02020603050405020304" pitchFamily="18" charset="0"/>
              </a:rPr>
              <a:t> und gepinnt an den Ringen</a:t>
            </a:r>
            <a:endParaRPr lang="de-DE" sz="1600" i="1" dirty="0">
              <a:effectLst/>
              <a:latin typeface="+mj-l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3951571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tg-präsibsp9.png"/>
          <p:cNvPicPr/>
          <p:nvPr/>
        </p:nvPicPr>
        <p:blipFill>
          <a:blip r:embed="rId2" cstate="print"/>
          <a:stretch>
            <a:fillRect/>
          </a:stretch>
        </p:blipFill>
        <p:spPr>
          <a:xfrm>
            <a:off x="217487" y="1088136"/>
            <a:ext cx="5780977" cy="3249895"/>
          </a:xfrm>
          <a:prstGeom prst="rect">
            <a:avLst/>
          </a:prstGeom>
        </p:spPr>
      </p:pic>
      <p:pic>
        <p:nvPicPr>
          <p:cNvPr id="3" name="Grafik 2" descr="tg-präsibsp10.png"/>
          <p:cNvPicPr/>
          <p:nvPr/>
        </p:nvPicPr>
        <p:blipFill>
          <a:blip r:embed="rId3" cstate="print"/>
          <a:stretch>
            <a:fillRect/>
          </a:stretch>
        </p:blipFill>
        <p:spPr>
          <a:xfrm>
            <a:off x="6170231" y="1088136"/>
            <a:ext cx="5806792" cy="3264408"/>
          </a:xfrm>
          <a:prstGeom prst="rect">
            <a:avLst/>
          </a:prstGeom>
        </p:spPr>
      </p:pic>
      <p:sp>
        <p:nvSpPr>
          <p:cNvPr id="4" name="Rechteck 3"/>
          <p:cNvSpPr/>
          <p:nvPr/>
        </p:nvSpPr>
        <p:spPr>
          <a:xfrm>
            <a:off x="217487" y="4480768"/>
            <a:ext cx="5698681"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24: 3</a:t>
            </a:r>
            <a:r>
              <a:rPr lang="de-DE" sz="1600" i="1" dirty="0">
                <a:ea typeface="PMingLiU" panose="02020500000000000000" pitchFamily="18" charset="-120"/>
                <a:cs typeface="Times New Roman" panose="02020603050405020304" pitchFamily="18" charset="0"/>
              </a:rPr>
              <a:t>. </a:t>
            </a:r>
            <a:r>
              <a:rPr lang="de-DE" sz="1600" i="1" dirty="0" smtClean="0">
                <a:ea typeface="PMingLiU" panose="02020500000000000000" pitchFamily="18" charset="-120"/>
                <a:cs typeface="Times New Roman" panose="02020603050405020304" pitchFamily="18" charset="0"/>
              </a:rPr>
              <a:t>Schritt: zur </a:t>
            </a:r>
            <a:r>
              <a:rPr lang="de-DE" sz="1600" i="1" dirty="0">
                <a:ea typeface="PMingLiU" panose="02020500000000000000" pitchFamily="18" charset="-120"/>
                <a:cs typeface="Times New Roman" panose="02020603050405020304" pitchFamily="18" charset="0"/>
              </a:rPr>
              <a:t>Animation eingefügte Bones an den Ringen</a:t>
            </a:r>
            <a:endParaRPr lang="de-DE" sz="1600" i="1" dirty="0">
              <a:effectLst/>
              <a:ea typeface="PMingLiU" panose="02020500000000000000" pitchFamily="18" charset="-120"/>
              <a:cs typeface="Times New Roman" panose="02020603050405020304" pitchFamily="18" charset="0"/>
            </a:endParaRPr>
          </a:p>
        </p:txBody>
      </p:sp>
      <p:sp>
        <p:nvSpPr>
          <p:cNvPr id="5" name="Rechteck 4"/>
          <p:cNvSpPr/>
          <p:nvPr/>
        </p:nvSpPr>
        <p:spPr>
          <a:xfrm>
            <a:off x="6170231" y="4480768"/>
            <a:ext cx="6096000" cy="584775"/>
          </a:xfrm>
          <a:prstGeom prst="rect">
            <a:avLst/>
          </a:prstGeom>
        </p:spPr>
        <p:txBody>
          <a:bodyPr>
            <a:spAutoFit/>
          </a:bodyPr>
          <a:lstStyle/>
          <a:p>
            <a:pPr>
              <a:spcAft>
                <a:spcPts val="1000"/>
              </a:spcAft>
            </a:pPr>
            <a:r>
              <a:rPr lang="de-DE" sz="1600" i="1" dirty="0" smtClean="0">
                <a:latin typeface="+mj-lt"/>
                <a:ea typeface="PMingLiU" panose="02020500000000000000" pitchFamily="18" charset="-120"/>
                <a:cs typeface="Times New Roman" panose="02020603050405020304" pitchFamily="18" charset="0"/>
              </a:rPr>
              <a:t>Abb. 25: 4. </a:t>
            </a:r>
            <a:r>
              <a:rPr lang="de-DE" sz="1600" i="1" dirty="0" smtClean="0">
                <a:latin typeface="+mj-lt"/>
                <a:ea typeface="PMingLiU" panose="02020500000000000000" pitchFamily="18" charset="-120"/>
                <a:cs typeface="Times New Roman" panose="02020603050405020304" pitchFamily="18" charset="0"/>
              </a:rPr>
              <a:t>Schritt:</a:t>
            </a:r>
            <a:r>
              <a:rPr lang="de-DE" sz="1600" i="1" dirty="0" smtClean="0">
                <a:latin typeface="+mj-lt"/>
                <a:ea typeface="PMingLiU" panose="02020500000000000000" pitchFamily="18" charset="-120"/>
                <a:cs typeface="Times New Roman" panose="02020603050405020304" pitchFamily="18" charset="0"/>
              </a:rPr>
              <a:t> </a:t>
            </a:r>
            <a:r>
              <a:rPr lang="de-DE" sz="1600" i="1" dirty="0">
                <a:latin typeface="+mj-lt"/>
                <a:ea typeface="PMingLiU" panose="02020500000000000000" pitchFamily="18" charset="-120"/>
                <a:cs typeface="Times New Roman" panose="02020603050405020304" pitchFamily="18" charset="0"/>
              </a:rPr>
              <a:t>Vorhang mit Faltenwurf. </a:t>
            </a:r>
            <a:r>
              <a:rPr lang="de-DE" sz="1600" i="1" dirty="0" smtClean="0">
                <a:latin typeface="+mj-lt"/>
                <a:ea typeface="PMingLiU" panose="02020500000000000000" pitchFamily="18" charset="-120"/>
                <a:cs typeface="Times New Roman" panose="02020603050405020304" pitchFamily="18" charset="0"/>
              </a:rPr>
              <a:t>Cloth-</a:t>
            </a:r>
            <a:r>
              <a:rPr lang="de-DE" sz="1600" i="1" dirty="0" err="1" smtClean="0">
                <a:latin typeface="+mj-lt"/>
                <a:ea typeface="PMingLiU" panose="02020500000000000000" pitchFamily="18" charset="-120"/>
                <a:cs typeface="Times New Roman" panose="02020603050405020304" pitchFamily="18" charset="0"/>
              </a:rPr>
              <a:t>Physics</a:t>
            </a:r>
            <a:r>
              <a:rPr lang="de-DE" sz="1600" i="1" dirty="0" smtClean="0">
                <a:latin typeface="+mj-lt"/>
                <a:ea typeface="PMingLiU" panose="02020500000000000000" pitchFamily="18" charset="-120"/>
                <a:cs typeface="Times New Roman" panose="02020603050405020304" pitchFamily="18" charset="0"/>
              </a:rPr>
              <a:t> und zugewiesenem </a:t>
            </a:r>
            <a:r>
              <a:rPr lang="de-DE" sz="1600" i="1" dirty="0">
                <a:latin typeface="+mj-lt"/>
                <a:ea typeface="PMingLiU" panose="02020500000000000000" pitchFamily="18" charset="-120"/>
                <a:cs typeface="Times New Roman" panose="02020603050405020304" pitchFamily="18" charset="0"/>
              </a:rPr>
              <a:t>Material</a:t>
            </a:r>
            <a:endParaRPr lang="de-DE" sz="1600" i="1" dirty="0">
              <a:effectLst/>
              <a:latin typeface="+mj-l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120362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6111" y="452718"/>
            <a:ext cx="9404723" cy="946314"/>
          </a:xfrm>
        </p:spPr>
        <p:txBody>
          <a:bodyPr/>
          <a:lstStyle/>
          <a:p>
            <a:r>
              <a:rPr lang="de-DE" dirty="0"/>
              <a:t>Bettdecke</a:t>
            </a:r>
          </a:p>
        </p:txBody>
      </p:sp>
      <p:sp>
        <p:nvSpPr>
          <p:cNvPr id="3" name="Inhaltsplatzhalter 2"/>
          <p:cNvSpPr>
            <a:spLocks noGrp="1"/>
          </p:cNvSpPr>
          <p:nvPr>
            <p:ph idx="1"/>
          </p:nvPr>
        </p:nvSpPr>
        <p:spPr>
          <a:xfrm>
            <a:off x="646111" y="1540854"/>
            <a:ext cx="5983289" cy="4475898"/>
          </a:xfrm>
        </p:spPr>
        <p:txBody>
          <a:bodyPr>
            <a:normAutofit fontScale="92500" lnSpcReduction="20000"/>
          </a:bodyPr>
          <a:lstStyle/>
          <a:p>
            <a:r>
              <a:rPr lang="de-DE" dirty="0" smtClean="0"/>
              <a:t>Damit die Decke in der Animation so realistisch liegt wie in der linken Abbildung zu sehen ist, wurde hier zur Erstellung der Cloth </a:t>
            </a:r>
            <a:r>
              <a:rPr lang="de-DE" dirty="0" err="1" smtClean="0"/>
              <a:t>Modifier</a:t>
            </a:r>
            <a:r>
              <a:rPr lang="de-DE" dirty="0" smtClean="0"/>
              <a:t> angewandt</a:t>
            </a:r>
          </a:p>
          <a:p>
            <a:r>
              <a:rPr lang="de-DE" dirty="0" smtClean="0"/>
              <a:t>Somit wurden der einfachen Plane mit der Bettdecken-Textur Eigenschaften von Stoff hinzugewiesen (hier die Eigenschaften von Baumwolle)</a:t>
            </a:r>
          </a:p>
          <a:p>
            <a:r>
              <a:rPr lang="de-DE" dirty="0" smtClean="0"/>
              <a:t>Dann musste noch der Haken bei der Eigenschaft „Cloth </a:t>
            </a:r>
            <a:r>
              <a:rPr lang="de-DE" dirty="0" err="1" smtClean="0"/>
              <a:t>Collison</a:t>
            </a:r>
            <a:r>
              <a:rPr lang="de-DE" dirty="0" smtClean="0"/>
              <a:t> gesetzt werden, damit sich die Decke um den Körper des Jungen legt</a:t>
            </a:r>
          </a:p>
          <a:p>
            <a:r>
              <a:rPr lang="de-DE" dirty="0" smtClean="0"/>
              <a:t>Der Körper, das Bett und die Matratze wurden zudem jeweils mit dem </a:t>
            </a:r>
            <a:r>
              <a:rPr lang="de-DE" dirty="0" err="1" smtClean="0"/>
              <a:t>Physics</a:t>
            </a:r>
            <a:r>
              <a:rPr lang="de-DE" dirty="0"/>
              <a:t> </a:t>
            </a:r>
            <a:r>
              <a:rPr lang="de-DE" dirty="0" err="1" smtClean="0"/>
              <a:t>Modifier</a:t>
            </a:r>
            <a:r>
              <a:rPr lang="de-DE" dirty="0" smtClean="0"/>
              <a:t> – </a:t>
            </a:r>
            <a:r>
              <a:rPr lang="de-DE" dirty="0" err="1" smtClean="0"/>
              <a:t>Collison</a:t>
            </a:r>
            <a:r>
              <a:rPr lang="de-DE" dirty="0" smtClean="0"/>
              <a:t> versehen, sodass die Decke durch diese nicht einfach hindurch fällt, sondern als Objekte erkennt</a:t>
            </a:r>
            <a:endParaRPr lang="de-DE" dirty="0"/>
          </a:p>
        </p:txBody>
      </p:sp>
      <p:pic>
        <p:nvPicPr>
          <p:cNvPr id="4" name="Grafik 3"/>
          <p:cNvPicPr>
            <a:picLocks noChangeAspect="1"/>
          </p:cNvPicPr>
          <p:nvPr/>
        </p:nvPicPr>
        <p:blipFill rotWithShape="1">
          <a:blip r:embed="rId2"/>
          <a:srcRect l="14406" t="18816" r="35716" b="31580"/>
          <a:stretch/>
        </p:blipFill>
        <p:spPr>
          <a:xfrm>
            <a:off x="6958584" y="2275698"/>
            <a:ext cx="4526280" cy="2577980"/>
          </a:xfrm>
          <a:prstGeom prst="rect">
            <a:avLst/>
          </a:prstGeom>
        </p:spPr>
      </p:pic>
      <p:sp>
        <p:nvSpPr>
          <p:cNvPr id="5" name="Rechteck 4"/>
          <p:cNvSpPr/>
          <p:nvPr/>
        </p:nvSpPr>
        <p:spPr>
          <a:xfrm>
            <a:off x="6958584" y="4963406"/>
            <a:ext cx="4352474" cy="338554"/>
          </a:xfrm>
          <a:prstGeom prst="rect">
            <a:avLst/>
          </a:prstGeom>
        </p:spPr>
        <p:txBody>
          <a:bodyPr wrap="non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26: Bettdecke im gerenderten Video</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5632916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srcRect l="27375" t="4721" b="5596"/>
          <a:stretch/>
        </p:blipFill>
        <p:spPr>
          <a:xfrm>
            <a:off x="6131143" y="1051560"/>
            <a:ext cx="5956888" cy="4137803"/>
          </a:xfrm>
          <a:prstGeom prst="rect">
            <a:avLst/>
          </a:prstGeom>
        </p:spPr>
      </p:pic>
      <p:sp>
        <p:nvSpPr>
          <p:cNvPr id="5" name="Abgerundetes Rechteck 4"/>
          <p:cNvSpPr/>
          <p:nvPr/>
        </p:nvSpPr>
        <p:spPr>
          <a:xfrm>
            <a:off x="9839306" y="1193435"/>
            <a:ext cx="2248725" cy="3986784"/>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pic>
        <p:nvPicPr>
          <p:cNvPr id="6" name="Grafik 5"/>
          <p:cNvPicPr>
            <a:picLocks noChangeAspect="1"/>
          </p:cNvPicPr>
          <p:nvPr/>
        </p:nvPicPr>
        <p:blipFill rotWithShape="1">
          <a:blip r:embed="rId3"/>
          <a:srcRect l="20924" t="3516" b="13647"/>
          <a:stretch/>
        </p:blipFill>
        <p:spPr>
          <a:xfrm>
            <a:off x="42411" y="1252728"/>
            <a:ext cx="5974427" cy="3520440"/>
          </a:xfrm>
          <a:prstGeom prst="rect">
            <a:avLst/>
          </a:prstGeom>
        </p:spPr>
      </p:pic>
      <p:sp>
        <p:nvSpPr>
          <p:cNvPr id="7" name="Abgerundetes Rechteck 6"/>
          <p:cNvSpPr/>
          <p:nvPr/>
        </p:nvSpPr>
        <p:spPr>
          <a:xfrm>
            <a:off x="4158332" y="1984248"/>
            <a:ext cx="1858506" cy="2788920"/>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8" name="Rechteck 7"/>
          <p:cNvSpPr/>
          <p:nvPr/>
        </p:nvSpPr>
        <p:spPr>
          <a:xfrm>
            <a:off x="9957828" y="2432304"/>
            <a:ext cx="1005840" cy="10972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 name="Rechteck 8"/>
          <p:cNvSpPr/>
          <p:nvPr/>
        </p:nvSpPr>
        <p:spPr>
          <a:xfrm>
            <a:off x="4158332" y="2478024"/>
            <a:ext cx="1005840" cy="10972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0" name="Rechteck 9"/>
          <p:cNvSpPr/>
          <p:nvPr/>
        </p:nvSpPr>
        <p:spPr>
          <a:xfrm>
            <a:off x="9839306" y="3751397"/>
            <a:ext cx="1005840" cy="10972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1" name="Rechteck 10"/>
          <p:cNvSpPr/>
          <p:nvPr/>
        </p:nvSpPr>
        <p:spPr>
          <a:xfrm>
            <a:off x="521525" y="5450377"/>
            <a:ext cx="4882579" cy="1077218"/>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27: Die Objekte auf die die Decke fällt (und durch die sie nicht durchfallen soll) müssen mit dem </a:t>
            </a:r>
            <a:r>
              <a:rPr lang="de-DE" sz="1600" i="1" dirty="0" err="1" smtClean="0">
                <a:ea typeface="PMingLiU" panose="02020500000000000000" pitchFamily="18" charset="-120"/>
                <a:cs typeface="Times New Roman" panose="02020603050405020304" pitchFamily="18" charset="0"/>
              </a:rPr>
              <a:t>Physics-Modifier</a:t>
            </a:r>
            <a:r>
              <a:rPr lang="de-DE" sz="1600" i="1" dirty="0" smtClean="0">
                <a:ea typeface="PMingLiU" panose="02020500000000000000" pitchFamily="18" charset="-120"/>
                <a:cs typeface="Times New Roman" panose="02020603050405020304" pitchFamily="18" charset="0"/>
              </a:rPr>
              <a:t> „</a:t>
            </a:r>
            <a:r>
              <a:rPr lang="de-DE" sz="1600" i="1" dirty="0" err="1" smtClean="0">
                <a:ea typeface="PMingLiU" panose="02020500000000000000" pitchFamily="18" charset="-120"/>
                <a:cs typeface="Times New Roman" panose="02020603050405020304" pitchFamily="18" charset="0"/>
              </a:rPr>
              <a:t>Collision</a:t>
            </a:r>
            <a:r>
              <a:rPr lang="de-DE" sz="1600" i="1" dirty="0" smtClean="0">
                <a:ea typeface="PMingLiU" panose="02020500000000000000" pitchFamily="18" charset="-120"/>
                <a:cs typeface="Times New Roman" panose="02020603050405020304" pitchFamily="18" charset="0"/>
              </a:rPr>
              <a:t>“ versehen werden</a:t>
            </a:r>
            <a:endParaRPr lang="de-DE" sz="1600" i="1" dirty="0">
              <a:effectLst/>
              <a:ea typeface="PMingLiU" panose="02020500000000000000" pitchFamily="18" charset="-120"/>
              <a:cs typeface="Times New Roman" panose="02020603050405020304" pitchFamily="18" charset="0"/>
            </a:endParaRPr>
          </a:p>
        </p:txBody>
      </p:sp>
      <p:sp>
        <p:nvSpPr>
          <p:cNvPr id="12" name="Rechteck 11"/>
          <p:cNvSpPr/>
          <p:nvPr/>
        </p:nvSpPr>
        <p:spPr>
          <a:xfrm>
            <a:off x="6081089" y="5450377"/>
            <a:ext cx="4882579" cy="1323439"/>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28: Die Decke wird mit dem Cloth-</a:t>
            </a:r>
            <a:r>
              <a:rPr lang="de-DE" sz="1600" i="1" dirty="0" err="1" smtClean="0">
                <a:ea typeface="PMingLiU" panose="02020500000000000000" pitchFamily="18" charset="-120"/>
                <a:cs typeface="Times New Roman" panose="02020603050405020304" pitchFamily="18" charset="0"/>
              </a:rPr>
              <a:t>Modifier</a:t>
            </a:r>
            <a:r>
              <a:rPr lang="de-DE" sz="1600" i="1" dirty="0" smtClean="0">
                <a:ea typeface="PMingLiU" panose="02020500000000000000" pitchFamily="18" charset="-120"/>
                <a:cs typeface="Times New Roman" panose="02020603050405020304" pitchFamily="18" charset="0"/>
              </a:rPr>
              <a:t> versehen und es können Einstellung zum Stoff und der Geschwindigkeit des Fallen und so weiter gemacht werden. Außerdem muss der Haken bei „Cloth </a:t>
            </a:r>
            <a:r>
              <a:rPr lang="de-DE" sz="1600" i="1" dirty="0" err="1" smtClean="0">
                <a:ea typeface="PMingLiU" panose="02020500000000000000" pitchFamily="18" charset="-120"/>
                <a:cs typeface="Times New Roman" panose="02020603050405020304" pitchFamily="18" charset="0"/>
              </a:rPr>
              <a:t>Collision</a:t>
            </a:r>
            <a:r>
              <a:rPr lang="de-DE" sz="1600" i="1" dirty="0" smtClean="0">
                <a:ea typeface="PMingLiU" panose="02020500000000000000" pitchFamily="18" charset="-120"/>
                <a:cs typeface="Times New Roman" panose="02020603050405020304" pitchFamily="18" charset="0"/>
              </a:rPr>
              <a:t>“ </a:t>
            </a:r>
            <a:r>
              <a:rPr lang="de-DE" sz="1600" i="1" dirty="0" smtClean="0">
                <a:ea typeface="PMingLiU" panose="02020500000000000000" pitchFamily="18" charset="-120"/>
                <a:cs typeface="Times New Roman" panose="02020603050405020304" pitchFamily="18" charset="0"/>
              </a:rPr>
              <a:t>gesetzt werden</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3464031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2"/>
          <a:srcRect l="7365" t="165" r="25268" b="8056"/>
          <a:stretch/>
        </p:blipFill>
        <p:spPr>
          <a:xfrm>
            <a:off x="5998464" y="909074"/>
            <a:ext cx="5467950" cy="4190216"/>
          </a:xfrm>
          <a:prstGeom prst="rect">
            <a:avLst/>
          </a:prstGeom>
        </p:spPr>
      </p:pic>
      <p:pic>
        <p:nvPicPr>
          <p:cNvPr id="6" name="Grafik 5"/>
          <p:cNvPicPr>
            <a:picLocks noChangeAspect="1"/>
          </p:cNvPicPr>
          <p:nvPr/>
        </p:nvPicPr>
        <p:blipFill rotWithShape="1">
          <a:blip r:embed="rId3"/>
          <a:srcRect l="7970" r="25179" b="8553"/>
          <a:stretch/>
        </p:blipFill>
        <p:spPr>
          <a:xfrm>
            <a:off x="508765" y="909074"/>
            <a:ext cx="5297864" cy="4076433"/>
          </a:xfrm>
          <a:prstGeom prst="rect">
            <a:avLst/>
          </a:prstGeom>
        </p:spPr>
      </p:pic>
      <p:sp>
        <p:nvSpPr>
          <p:cNvPr id="7" name="Rechteck 6"/>
          <p:cNvSpPr/>
          <p:nvPr/>
        </p:nvSpPr>
        <p:spPr>
          <a:xfrm>
            <a:off x="3721925" y="5398980"/>
            <a:ext cx="4882579" cy="830997"/>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29: Einmal die Decke als Plane und auf der rechten Seite mit den entsprechenden Cloth- und </a:t>
            </a:r>
            <a:r>
              <a:rPr lang="de-DE" sz="1600" i="1" dirty="0" err="1" smtClean="0">
                <a:ea typeface="PMingLiU" panose="02020500000000000000" pitchFamily="18" charset="-120"/>
                <a:cs typeface="Times New Roman" panose="02020603050405020304" pitchFamily="18" charset="0"/>
              </a:rPr>
              <a:t>Collison</a:t>
            </a:r>
            <a:r>
              <a:rPr lang="de-DE" sz="1600" i="1" dirty="0" err="1" smtClean="0">
                <a:ea typeface="PMingLiU" panose="02020500000000000000" pitchFamily="18" charset="-120"/>
                <a:cs typeface="Times New Roman" panose="02020603050405020304" pitchFamily="18" charset="0"/>
              </a:rPr>
              <a:t>-Modifiern</a:t>
            </a:r>
            <a:r>
              <a:rPr lang="de-DE" sz="1600" i="1" dirty="0" smtClean="0">
                <a:ea typeface="PMingLiU" panose="02020500000000000000" pitchFamily="18" charset="-120"/>
                <a:cs typeface="Times New Roman" panose="02020603050405020304" pitchFamily="18" charset="0"/>
              </a:rPr>
              <a:t> </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863655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Vergleich Planung und Realität</a:t>
            </a:r>
          </a:p>
        </p:txBody>
      </p:sp>
      <p:sp>
        <p:nvSpPr>
          <p:cNvPr id="3" name="Textplatzhalter 2"/>
          <p:cNvSpPr>
            <a:spLocks noGrp="1"/>
          </p:cNvSpPr>
          <p:nvPr>
            <p:ph type="body" idx="1"/>
          </p:nvPr>
        </p:nvSpPr>
        <p:spPr/>
        <p:txBody>
          <a:bodyPr/>
          <a:lstStyle/>
          <a:p>
            <a:r>
              <a:rPr lang="de-DE" dirty="0" smtClean="0"/>
              <a:t>+ </a:t>
            </a:r>
            <a:r>
              <a:rPr lang="de-DE" dirty="0" err="1" smtClean="0"/>
              <a:t>lesson</a:t>
            </a:r>
            <a:r>
              <a:rPr lang="de-DE" dirty="0" smtClean="0"/>
              <a:t> </a:t>
            </a:r>
            <a:r>
              <a:rPr lang="de-DE" dirty="0" err="1" smtClean="0"/>
              <a:t>learned</a:t>
            </a:r>
            <a:endParaRPr lang="de-DE" dirty="0"/>
          </a:p>
        </p:txBody>
      </p:sp>
    </p:spTree>
    <p:extLst>
      <p:ext uri="{BB962C8B-B14F-4D97-AF65-F5344CB8AC3E}">
        <p14:creationId xmlns:p14="http://schemas.microsoft.com/office/powerpoint/2010/main" val="38607152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dirty="0"/>
          </a:p>
        </p:txBody>
      </p:sp>
      <p:sp>
        <p:nvSpPr>
          <p:cNvPr id="3" name="Inhaltsplatzhalter 2"/>
          <p:cNvSpPr>
            <a:spLocks noGrp="1"/>
          </p:cNvSpPr>
          <p:nvPr>
            <p:ph idx="1"/>
          </p:nvPr>
        </p:nvSpPr>
        <p:spPr>
          <a:xfrm>
            <a:off x="646111" y="1853248"/>
            <a:ext cx="10857040" cy="4195481"/>
          </a:xfrm>
        </p:spPr>
        <p:txBody>
          <a:bodyPr/>
          <a:lstStyle/>
          <a:p>
            <a:r>
              <a:rPr lang="de-DE" dirty="0" smtClean="0"/>
              <a:t>Genaue Dokumentation der Realisierung des Zeitplans im </a:t>
            </a:r>
            <a:r>
              <a:rPr lang="de-DE" dirty="0" err="1" smtClean="0"/>
              <a:t>Git</a:t>
            </a:r>
            <a:r>
              <a:rPr lang="de-DE" dirty="0" smtClean="0"/>
              <a:t>:</a:t>
            </a:r>
            <a:r>
              <a:rPr lang="de-DE" dirty="0"/>
              <a:t/>
            </a:r>
            <a:br>
              <a:rPr lang="de-DE" dirty="0"/>
            </a:br>
            <a:r>
              <a:rPr lang="de-DE" dirty="0">
                <a:hlinkClick r:id="rId2"/>
              </a:rPr>
              <a:t>https://</a:t>
            </a:r>
            <a:r>
              <a:rPr lang="de-DE" dirty="0" smtClean="0">
                <a:hlinkClick r:id="rId2"/>
              </a:rPr>
              <a:t>github.com/IT-Girl94/Nachts-im-Kinderzimmer/blob/master/Zeitplanung.xlsx</a:t>
            </a:r>
            <a:endParaRPr lang="de-DE" dirty="0" smtClean="0"/>
          </a:p>
          <a:p>
            <a:r>
              <a:rPr lang="de-DE" dirty="0" smtClean="0"/>
              <a:t>In der ersten Woche der Projektphase investierten wir zu viel Zeit in die Erstellung des Storyboard-Videos und der Planung des Projekts </a:t>
            </a:r>
            <a:r>
              <a:rPr lang="de-DE" dirty="0" smtClean="0">
                <a:sym typeface="Wingdings" panose="05000000000000000000" pitchFamily="2" charset="2"/>
              </a:rPr>
              <a:t> deshalb fiel es uns schwer in der Anfangsphase des Projektes im Zeitplan zu blieben (erklärt die große Abweichung vom Zeitplan in Woche 2)</a:t>
            </a:r>
          </a:p>
          <a:p>
            <a:r>
              <a:rPr lang="de-DE" dirty="0" smtClean="0">
                <a:sym typeface="Wingdings" panose="05000000000000000000" pitchFamily="2" charset="2"/>
              </a:rPr>
              <a:t>In Woche 2 und 3 arbeiteten wir kontinuierlich um diesen Rückstand aufzuholen </a:t>
            </a:r>
          </a:p>
          <a:p>
            <a:r>
              <a:rPr lang="de-DE" dirty="0" smtClean="0">
                <a:sym typeface="Wingdings" panose="05000000000000000000" pitchFamily="2" charset="2"/>
              </a:rPr>
              <a:t>In der letzten Woche lagen wir dann auch wieder sehr gut im Zeitplan, konnten am Montag mit dem Rendern beginnen und sind mit unserem Video sogar einen Tag vor Abgabe fertig geworden</a:t>
            </a:r>
            <a:endParaRPr lang="de-DE" dirty="0" smtClean="0"/>
          </a:p>
          <a:p>
            <a:endParaRPr lang="de-DE" dirty="0"/>
          </a:p>
        </p:txBody>
      </p:sp>
    </p:spTree>
    <p:extLst>
      <p:ext uri="{BB962C8B-B14F-4D97-AF65-F5344CB8AC3E}">
        <p14:creationId xmlns:p14="http://schemas.microsoft.com/office/powerpoint/2010/main" val="13467583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6383" y="498438"/>
            <a:ext cx="9404723" cy="1400530"/>
          </a:xfrm>
        </p:spPr>
        <p:txBody>
          <a:bodyPr/>
          <a:lstStyle/>
          <a:p>
            <a:endParaRPr lang="de-DE"/>
          </a:p>
        </p:txBody>
      </p:sp>
      <p:sp>
        <p:nvSpPr>
          <p:cNvPr id="3" name="Inhaltsplatzhalter 2"/>
          <p:cNvSpPr>
            <a:spLocks noGrp="1"/>
          </p:cNvSpPr>
          <p:nvPr>
            <p:ph idx="1"/>
          </p:nvPr>
        </p:nvSpPr>
        <p:spPr>
          <a:xfrm>
            <a:off x="618680" y="2080350"/>
            <a:ext cx="9613456" cy="4195481"/>
          </a:xfrm>
        </p:spPr>
        <p:txBody>
          <a:bodyPr/>
          <a:lstStyle/>
          <a:p>
            <a:r>
              <a:rPr lang="de-DE" dirty="0" smtClean="0"/>
              <a:t>Wir konnten alle Modelle Szenen und </a:t>
            </a:r>
            <a:r>
              <a:rPr lang="de-DE" dirty="0" err="1" smtClean="0"/>
              <a:t>Shots</a:t>
            </a:r>
            <a:r>
              <a:rPr lang="de-DE" dirty="0" smtClean="0"/>
              <a:t> (bis auf den </a:t>
            </a:r>
            <a:r>
              <a:rPr lang="de-DE" dirty="0" err="1" smtClean="0"/>
              <a:t>Splitscreen</a:t>
            </a:r>
            <a:r>
              <a:rPr lang="de-DE" dirty="0" smtClean="0"/>
              <a:t>), die wir uns vorgenommen hatten, umsetzen und mussten nichts streichen oder aus externen Quellen beziehen</a:t>
            </a:r>
          </a:p>
          <a:p>
            <a:r>
              <a:rPr lang="de-DE" dirty="0" smtClean="0">
                <a:sym typeface="Wingdings" panose="05000000000000000000" pitchFamily="2" charset="2"/>
              </a:rPr>
              <a:t>Im Laufe des Projektes fielen uns jedoch Teilaufgaben im Projektes auf, die wir nicht in die Planung einbezogen hatten, aber relevant waren  wurde kurzerhand in den Zeitplan integriert </a:t>
            </a:r>
            <a:endParaRPr lang="de-DE" dirty="0" smtClean="0"/>
          </a:p>
          <a:p>
            <a:r>
              <a:rPr lang="de-DE" dirty="0" smtClean="0"/>
              <a:t>Szenenaufbau und Kamerafahrt sind, wie im Storyboard vorgesehen wurde, umgesetzt worden </a:t>
            </a:r>
            <a:r>
              <a:rPr lang="de-DE" dirty="0" smtClean="0">
                <a:sym typeface="Wingdings" panose="05000000000000000000" pitchFamily="2" charset="2"/>
              </a:rPr>
              <a:t> hier machte sich die genaue Planung behilflich</a:t>
            </a:r>
          </a:p>
        </p:txBody>
      </p:sp>
    </p:spTree>
    <p:extLst>
      <p:ext uri="{BB962C8B-B14F-4D97-AF65-F5344CB8AC3E}">
        <p14:creationId xmlns:p14="http://schemas.microsoft.com/office/powerpoint/2010/main" val="37872476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srcRect l="4120" t="26088" r="31696" b="14037"/>
          <a:stretch/>
        </p:blipFill>
        <p:spPr>
          <a:xfrm>
            <a:off x="482203" y="506135"/>
            <a:ext cx="11094101" cy="5821513"/>
          </a:xfrm>
          <a:prstGeom prst="rect">
            <a:avLst/>
          </a:prstGeom>
        </p:spPr>
      </p:pic>
      <p:sp>
        <p:nvSpPr>
          <p:cNvPr id="5" name="Smiley 4"/>
          <p:cNvSpPr/>
          <p:nvPr/>
        </p:nvSpPr>
        <p:spPr>
          <a:xfrm>
            <a:off x="10689336" y="1600200"/>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miley 5"/>
          <p:cNvSpPr/>
          <p:nvPr/>
        </p:nvSpPr>
        <p:spPr>
          <a:xfrm>
            <a:off x="10689336" y="1962912"/>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Smiley 6"/>
          <p:cNvSpPr/>
          <p:nvPr/>
        </p:nvSpPr>
        <p:spPr>
          <a:xfrm>
            <a:off x="10689336" y="2959441"/>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miley 7"/>
          <p:cNvSpPr/>
          <p:nvPr/>
        </p:nvSpPr>
        <p:spPr>
          <a:xfrm>
            <a:off x="10710672" y="4309121"/>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Smiley 8"/>
          <p:cNvSpPr/>
          <p:nvPr/>
        </p:nvSpPr>
        <p:spPr>
          <a:xfrm>
            <a:off x="10701528" y="3952922"/>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Smiley 9"/>
          <p:cNvSpPr/>
          <p:nvPr/>
        </p:nvSpPr>
        <p:spPr>
          <a:xfrm>
            <a:off x="10701528" y="3596723"/>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Smiley 10"/>
          <p:cNvSpPr/>
          <p:nvPr/>
        </p:nvSpPr>
        <p:spPr>
          <a:xfrm>
            <a:off x="10701528" y="5943184"/>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70778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Unser Ziele/ Leitlinien</a:t>
            </a:r>
            <a:endParaRPr lang="de-DE" dirty="0"/>
          </a:p>
        </p:txBody>
      </p:sp>
      <p:sp>
        <p:nvSpPr>
          <p:cNvPr id="3" name="Text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238837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srcRect l="4491" t="29674" r="32382" b="15042"/>
          <a:stretch/>
        </p:blipFill>
        <p:spPr>
          <a:xfrm>
            <a:off x="649224" y="850392"/>
            <a:ext cx="10840249" cy="5340096"/>
          </a:xfrm>
          <a:prstGeom prst="rect">
            <a:avLst/>
          </a:prstGeom>
        </p:spPr>
      </p:pic>
      <p:sp>
        <p:nvSpPr>
          <p:cNvPr id="5" name="Smiley 4"/>
          <p:cNvSpPr/>
          <p:nvPr/>
        </p:nvSpPr>
        <p:spPr>
          <a:xfrm>
            <a:off x="10725912" y="850392"/>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miley 5"/>
          <p:cNvSpPr/>
          <p:nvPr/>
        </p:nvSpPr>
        <p:spPr>
          <a:xfrm>
            <a:off x="10725912" y="2825496"/>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Smiley 6"/>
          <p:cNvSpPr/>
          <p:nvPr/>
        </p:nvSpPr>
        <p:spPr>
          <a:xfrm>
            <a:off x="10725912" y="5833872"/>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miley 7"/>
          <p:cNvSpPr/>
          <p:nvPr/>
        </p:nvSpPr>
        <p:spPr>
          <a:xfrm>
            <a:off x="10725912" y="4800600"/>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30572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srcRect l="2439" t="29064" r="29326" b="11317"/>
          <a:stretch/>
        </p:blipFill>
        <p:spPr>
          <a:xfrm>
            <a:off x="502920" y="630936"/>
            <a:ext cx="11256020" cy="5532120"/>
          </a:xfrm>
          <a:prstGeom prst="rect">
            <a:avLst/>
          </a:prstGeom>
        </p:spPr>
      </p:pic>
      <p:sp>
        <p:nvSpPr>
          <p:cNvPr id="5" name="Smiley 4"/>
          <p:cNvSpPr/>
          <p:nvPr/>
        </p:nvSpPr>
        <p:spPr>
          <a:xfrm>
            <a:off x="10707624" y="676656"/>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miley 5"/>
          <p:cNvSpPr/>
          <p:nvPr/>
        </p:nvSpPr>
        <p:spPr>
          <a:xfrm>
            <a:off x="10707624" y="2880360"/>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Smiley 6"/>
          <p:cNvSpPr/>
          <p:nvPr/>
        </p:nvSpPr>
        <p:spPr>
          <a:xfrm>
            <a:off x="10707624" y="3209544"/>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miley 7"/>
          <p:cNvSpPr/>
          <p:nvPr/>
        </p:nvSpPr>
        <p:spPr>
          <a:xfrm>
            <a:off x="10707624" y="3552444"/>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Smiley 8"/>
          <p:cNvSpPr/>
          <p:nvPr/>
        </p:nvSpPr>
        <p:spPr>
          <a:xfrm>
            <a:off x="10707624" y="3867912"/>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Smiley 9"/>
          <p:cNvSpPr/>
          <p:nvPr/>
        </p:nvSpPr>
        <p:spPr>
          <a:xfrm>
            <a:off x="10707624" y="4197096"/>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Smiley 10"/>
          <p:cNvSpPr/>
          <p:nvPr/>
        </p:nvSpPr>
        <p:spPr>
          <a:xfrm>
            <a:off x="10707624" y="4489704"/>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Smiley 11"/>
          <p:cNvSpPr/>
          <p:nvPr/>
        </p:nvSpPr>
        <p:spPr>
          <a:xfrm>
            <a:off x="10707624" y="4800600"/>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Smiley 12"/>
          <p:cNvSpPr/>
          <p:nvPr/>
        </p:nvSpPr>
        <p:spPr>
          <a:xfrm>
            <a:off x="10707624" y="5111496"/>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622726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Lesson</a:t>
            </a:r>
            <a:r>
              <a:rPr lang="de-DE" dirty="0" smtClean="0"/>
              <a:t> </a:t>
            </a:r>
            <a:r>
              <a:rPr lang="de-DE" dirty="0" err="1" smtClean="0"/>
              <a:t>Learned</a:t>
            </a:r>
            <a:endParaRPr lang="de-DE" dirty="0"/>
          </a:p>
        </p:txBody>
      </p:sp>
      <p:sp>
        <p:nvSpPr>
          <p:cNvPr id="3" name="Inhaltsplatzhalter 2"/>
          <p:cNvSpPr>
            <a:spLocks noGrp="1"/>
          </p:cNvSpPr>
          <p:nvPr>
            <p:ph idx="1"/>
          </p:nvPr>
        </p:nvSpPr>
        <p:spPr>
          <a:xfrm>
            <a:off x="646111" y="1403694"/>
            <a:ext cx="8946541" cy="4195481"/>
          </a:xfrm>
        </p:spPr>
        <p:txBody>
          <a:bodyPr>
            <a:normAutofit/>
          </a:bodyPr>
          <a:lstStyle/>
          <a:p>
            <a:r>
              <a:rPr lang="de-DE" dirty="0" smtClean="0"/>
              <a:t>Was würden wir gerne das nächste Mal besser machen?</a:t>
            </a:r>
          </a:p>
          <a:p>
            <a:pPr lvl="1"/>
            <a:r>
              <a:rPr lang="de-DE" dirty="0" smtClean="0"/>
              <a:t>Testbilder (eins am Anfang, Mitte und Ende des </a:t>
            </a:r>
            <a:r>
              <a:rPr lang="de-DE" dirty="0" err="1" smtClean="0"/>
              <a:t>Shots</a:t>
            </a:r>
            <a:r>
              <a:rPr lang="de-DE" dirty="0" smtClean="0"/>
              <a:t>) rendern </a:t>
            </a:r>
            <a:r>
              <a:rPr lang="de-DE" dirty="0" smtClean="0">
                <a:sym typeface="Wingdings" panose="05000000000000000000" pitchFamily="2" charset="2"/>
              </a:rPr>
              <a:t> so kann mitunter viel Zeit gespart werden, wenn Fehler in der Beleuchtung oder fehlende Objekte entdeckt werden</a:t>
            </a:r>
            <a:endParaRPr lang="de-DE" dirty="0" smtClean="0"/>
          </a:p>
          <a:p>
            <a:pPr lvl="1"/>
            <a:r>
              <a:rPr lang="de-DE" dirty="0" err="1"/>
              <a:t>Renderzeit</a:t>
            </a:r>
            <a:r>
              <a:rPr lang="de-DE" dirty="0"/>
              <a:t> und möglichen Fehlern, die erst beim Rendern auftreten, mehr Beachtung schenken</a:t>
            </a:r>
          </a:p>
          <a:p>
            <a:pPr lvl="1"/>
            <a:r>
              <a:rPr lang="de-DE" dirty="0" smtClean="0"/>
              <a:t>Erst die Beleuchtung für alle Szenen festlegen und danach die einzelnen </a:t>
            </a:r>
            <a:r>
              <a:rPr lang="de-DE" dirty="0" err="1" smtClean="0"/>
              <a:t>Shots</a:t>
            </a:r>
            <a:r>
              <a:rPr lang="de-DE" dirty="0" smtClean="0"/>
              <a:t> abspeichern</a:t>
            </a:r>
          </a:p>
          <a:p>
            <a:pPr lvl="1"/>
            <a:r>
              <a:rPr lang="de-DE" dirty="0" smtClean="0"/>
              <a:t>Bei so kurzen Projekten wie diesem sollte weniger Zeit in die Planung investiert und dafür zeitiger mit dem eigentlichen Projekt angefangen werden </a:t>
            </a:r>
          </a:p>
          <a:p>
            <a:pPr lvl="1"/>
            <a:r>
              <a:rPr lang="de-DE" dirty="0" smtClean="0"/>
              <a:t>Mehr Zeit für unvorhergesehene Komplikationen einplanen</a:t>
            </a:r>
          </a:p>
          <a:p>
            <a:pPr lvl="1"/>
            <a:endParaRPr lang="de-DE" dirty="0"/>
          </a:p>
          <a:p>
            <a:pPr lvl="1"/>
            <a:endParaRPr lang="de-DE" dirty="0" smtClean="0"/>
          </a:p>
          <a:p>
            <a:pPr lvl="1"/>
            <a:endParaRPr lang="de-DE" dirty="0"/>
          </a:p>
          <a:p>
            <a:endParaRPr lang="de-DE" dirty="0" smtClean="0"/>
          </a:p>
          <a:p>
            <a:endParaRPr lang="de-DE" dirty="0"/>
          </a:p>
          <a:p>
            <a:endParaRPr lang="de-DE" dirty="0" smtClean="0"/>
          </a:p>
        </p:txBody>
      </p:sp>
    </p:spTree>
    <p:extLst>
      <p:ext uri="{BB962C8B-B14F-4D97-AF65-F5344CB8AC3E}">
        <p14:creationId xmlns:p14="http://schemas.microsoft.com/office/powerpoint/2010/main" val="36101529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819848" y="1156806"/>
            <a:ext cx="8946541" cy="4195481"/>
          </a:xfrm>
        </p:spPr>
        <p:txBody>
          <a:bodyPr/>
          <a:lstStyle/>
          <a:p>
            <a:r>
              <a:rPr lang="de-DE" dirty="0"/>
              <a:t>Was würden wir das nächste Mal genauso machen</a:t>
            </a:r>
            <a:r>
              <a:rPr lang="de-DE" dirty="0" smtClean="0"/>
              <a:t>?</a:t>
            </a:r>
          </a:p>
          <a:p>
            <a:pPr lvl="1"/>
            <a:r>
              <a:rPr lang="de-DE" dirty="0" smtClean="0"/>
              <a:t>Nutzung </a:t>
            </a:r>
            <a:r>
              <a:rPr lang="de-DE" dirty="0" smtClean="0"/>
              <a:t>von </a:t>
            </a:r>
            <a:r>
              <a:rPr lang="de-DE" dirty="0" err="1" smtClean="0"/>
              <a:t>GitHub</a:t>
            </a:r>
            <a:r>
              <a:rPr lang="de-DE" dirty="0" smtClean="0"/>
              <a:t> erwies sich nach der Einarbeitungszeit als hilfreiches </a:t>
            </a:r>
            <a:r>
              <a:rPr lang="de-DE" dirty="0" smtClean="0"/>
              <a:t>Tool</a:t>
            </a:r>
          </a:p>
          <a:p>
            <a:pPr lvl="1"/>
            <a:r>
              <a:rPr lang="de-DE" dirty="0" smtClean="0"/>
              <a:t>Abschluss </a:t>
            </a:r>
            <a:r>
              <a:rPr lang="de-DE" dirty="0"/>
              <a:t>des Projektes wäre ohne funktionierende Teamarbeit nicht möglich gewesen </a:t>
            </a:r>
            <a:r>
              <a:rPr lang="de-DE" dirty="0">
                <a:sym typeface="Wingdings" panose="05000000000000000000" pitchFamily="2" charset="2"/>
              </a:rPr>
              <a:t> gute Teamkonstellation + </a:t>
            </a:r>
            <a:r>
              <a:rPr lang="de-DE" dirty="0"/>
              <a:t>Team ist nun eingespielt</a:t>
            </a:r>
            <a:br>
              <a:rPr lang="de-DE" dirty="0"/>
            </a:br>
            <a:r>
              <a:rPr lang="de-DE" dirty="0"/>
              <a:t>(Stärken der einzelnen Mitglieder bekannt)</a:t>
            </a:r>
          </a:p>
          <a:p>
            <a:pPr lvl="1"/>
            <a:endParaRPr lang="de-DE" dirty="0"/>
          </a:p>
          <a:p>
            <a:pPr marL="0" indent="0">
              <a:buNone/>
            </a:pPr>
            <a:endParaRPr lang="de-DE" dirty="0"/>
          </a:p>
        </p:txBody>
      </p:sp>
    </p:spTree>
    <p:extLst>
      <p:ext uri="{BB962C8B-B14F-4D97-AF65-F5344CB8AC3E}">
        <p14:creationId xmlns:p14="http://schemas.microsoft.com/office/powerpoint/2010/main" val="4006023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Anhang</a:t>
            </a:r>
            <a:endParaRPr lang="de-DE" dirty="0"/>
          </a:p>
        </p:txBody>
      </p:sp>
      <p:sp>
        <p:nvSpPr>
          <p:cNvPr id="3" name="Text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3205981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Planungspräsentation</a:t>
            </a:r>
            <a:endParaRPr lang="de-DE" dirty="0"/>
          </a:p>
        </p:txBody>
      </p:sp>
      <p:sp>
        <p:nvSpPr>
          <p:cNvPr id="3" name="Inhaltsplatzhalter 2"/>
          <p:cNvSpPr>
            <a:spLocks noGrp="1"/>
          </p:cNvSpPr>
          <p:nvPr>
            <p:ph idx="1"/>
          </p:nvPr>
        </p:nvSpPr>
        <p:spPr>
          <a:xfrm>
            <a:off x="1697672" y="3287359"/>
            <a:ext cx="8946541" cy="818298"/>
          </a:xfrm>
        </p:spPr>
        <p:txBody>
          <a:bodyPr/>
          <a:lstStyle/>
          <a:p>
            <a:pPr marL="0" indent="0">
              <a:buNone/>
            </a:pPr>
            <a:r>
              <a:rPr lang="de-DE" dirty="0">
                <a:hlinkClick r:id="rId2"/>
              </a:rPr>
              <a:t>https://</a:t>
            </a:r>
            <a:r>
              <a:rPr lang="de-DE" dirty="0" smtClean="0">
                <a:hlinkClick r:id="rId2"/>
              </a:rPr>
              <a:t>github.com/IT-Girl94/Nachts-im-Kinderzimmer/blob/master/20_Nachts-im-Kinderzimmer.pptx</a:t>
            </a:r>
            <a:endParaRPr lang="de-DE" dirty="0" smtClean="0"/>
          </a:p>
          <a:p>
            <a:pPr marL="0" indent="0">
              <a:buNone/>
            </a:pPr>
            <a:endParaRPr lang="de-DE" dirty="0"/>
          </a:p>
        </p:txBody>
      </p:sp>
    </p:spTree>
    <p:extLst>
      <p:ext uri="{BB962C8B-B14F-4D97-AF65-F5344CB8AC3E}">
        <p14:creationId xmlns:p14="http://schemas.microsoft.com/office/powerpoint/2010/main" val="27464400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Referenzen</a:t>
            </a:r>
            <a:endParaRPr lang="de-DE" dirty="0"/>
          </a:p>
        </p:txBody>
      </p:sp>
      <p:sp>
        <p:nvSpPr>
          <p:cNvPr id="3" name="Inhaltsplatzhalter 2"/>
          <p:cNvSpPr>
            <a:spLocks noGrp="1"/>
          </p:cNvSpPr>
          <p:nvPr>
            <p:ph idx="1"/>
          </p:nvPr>
        </p:nvSpPr>
        <p:spPr>
          <a:xfrm>
            <a:off x="646111" y="1421982"/>
            <a:ext cx="10811936" cy="5070258"/>
          </a:xfrm>
        </p:spPr>
        <p:txBody>
          <a:bodyPr>
            <a:normAutofit fontScale="62500" lnSpcReduction="20000"/>
          </a:bodyPr>
          <a:lstStyle/>
          <a:p>
            <a:r>
              <a:rPr lang="de-DE" sz="3200" dirty="0" smtClean="0"/>
              <a:t>Texturen</a:t>
            </a:r>
          </a:p>
          <a:p>
            <a:pPr lvl="1"/>
            <a:r>
              <a:rPr lang="de-DE" dirty="0" smtClean="0"/>
              <a:t>nightSky1.jpg: http</a:t>
            </a:r>
            <a:r>
              <a:rPr lang="de-DE" dirty="0"/>
              <a:t>://images.google.de/imgres?imgurl=https://farm6.staticflickr.com/5236/5896162967_023fb686dc_o_d.jpg&amp;imgrefurl=https://www.flickr.com/photos/dcysurfer/5896162967&amp;h=1200&amp;w=1800&amp;tbnid=GQjmavHPBIsLJM:&amp;</a:t>
            </a:r>
            <a:r>
              <a:rPr lang="de-DE" dirty="0" smtClean="0"/>
              <a:t>docid=uN2FULQj7JtkNM&amp;ei=fsZZVq2jDoGBU8G4heAC&amp;tbm=isch&amp;iact=rc&amp;uact=3&amp;page=3&amp;start=38&amp;ndsp=23&amp;ved=0ahUKEwit2o7otbPJAhWBwBQKHUFcASwQrQMIvQEwNA</a:t>
            </a:r>
            <a:endParaRPr lang="de-DE" dirty="0"/>
          </a:p>
          <a:p>
            <a:pPr lvl="1"/>
            <a:r>
              <a:rPr lang="de-DE" dirty="0" smtClean="0"/>
              <a:t>nightSky2.jpg:</a:t>
            </a:r>
            <a:br>
              <a:rPr lang="de-DE" dirty="0" smtClean="0"/>
            </a:br>
            <a:r>
              <a:rPr lang="de-DE" dirty="0" smtClean="0"/>
              <a:t>http</a:t>
            </a:r>
            <a:r>
              <a:rPr lang="de-DE" dirty="0"/>
              <a:t>://images.google.de/imgres?imgurl=https://c1.staticflickr.com/7/6023/6006229474_7e48243f28_b.jpg&amp;imgrefurl=https://www.flickr.com/photos/craightonmiller/6006229474&amp;h=683&amp;w=1024&amp;tbnid=9bF_gP-VQv82WM:&amp;</a:t>
            </a:r>
            <a:r>
              <a:rPr lang="de-DE" dirty="0" smtClean="0"/>
              <a:t>docid=6CJclJnMGko2MM&amp;itg=1&amp;ei=fsZZVq2jDoGBU8G4heAC&amp;tbm=isch&amp;iact=rc&amp;uact=3&amp;page=3&amp;start=38&amp;ndsp=23&amp;ved=0ahUKEwit2o7otbPJAhWBwBQKHUFcASwQrQMI1QEwPA</a:t>
            </a:r>
          </a:p>
          <a:p>
            <a:pPr lvl="1"/>
            <a:r>
              <a:rPr lang="de-DE" dirty="0" smtClean="0"/>
              <a:t>Holz:</a:t>
            </a:r>
            <a:br>
              <a:rPr lang="de-DE" dirty="0" smtClean="0"/>
            </a:br>
            <a:r>
              <a:rPr lang="de-DE" dirty="0" smtClean="0"/>
              <a:t>http://images.google.de/imgres?imgurl=http://www.torange.us/photo/1/16/The-texture-of-light-wood-1236345178_47.jpg&amp;imgrefurl=http://www.torange.us/Backgrounds-textures/texture/The-texture-of-light-wood-654.html&amp;h=1440&amp;w=1920&amp;tbnid=Y4yK0wTktBdYrM:&amp;docid=M6a8oDk2UEXndM&amp;ei=ByRbVu6IL4G2UpK0oLAC&amp;tbm=isch&amp;iact=rc&amp;uact=3&amp;page=2&amp;start=19&amp;ndsp=25&amp;ved=0ahUKEwiuqJ6Ug7bJAhUBmxQKHRIaCCYQrQMIeDAd</a:t>
            </a:r>
          </a:p>
          <a:p>
            <a:pPr lvl="1"/>
            <a:r>
              <a:rPr lang="de-DE" dirty="0" smtClean="0"/>
              <a:t>Morgenhimmel:</a:t>
            </a:r>
            <a:br>
              <a:rPr lang="de-DE" dirty="0" smtClean="0"/>
            </a:br>
            <a:r>
              <a:rPr lang="de-DE" dirty="0" smtClean="0">
                <a:hlinkClick r:id="rId2"/>
              </a:rPr>
              <a:t>http</a:t>
            </a:r>
            <a:r>
              <a:rPr lang="de-DE" dirty="0">
                <a:hlinkClick r:id="rId2"/>
              </a:rPr>
              <a:t>://</a:t>
            </a:r>
            <a:r>
              <a:rPr lang="de-DE" dirty="0" smtClean="0">
                <a:hlinkClick r:id="rId2"/>
              </a:rPr>
              <a:t>www.provetextures.de/himmel-gaense-v-formation-blau-00270-zoom.php</a:t>
            </a:r>
            <a:endParaRPr lang="de-DE" dirty="0" smtClean="0"/>
          </a:p>
          <a:p>
            <a:pPr lvl="1"/>
            <a:r>
              <a:rPr lang="de-DE" dirty="0" smtClean="0"/>
              <a:t>Laminat:</a:t>
            </a:r>
            <a:br>
              <a:rPr lang="de-DE" dirty="0" smtClean="0"/>
            </a:br>
            <a:r>
              <a:rPr lang="de-DE" dirty="0" smtClean="0">
                <a:hlinkClick r:id="rId3"/>
              </a:rPr>
              <a:t>https</a:t>
            </a:r>
            <a:r>
              <a:rPr lang="de-DE" dirty="0">
                <a:hlinkClick r:id="rId3"/>
              </a:rPr>
              <a:t>://pixabay.com/p-314772/?</a:t>
            </a:r>
            <a:r>
              <a:rPr lang="de-DE" dirty="0" smtClean="0">
                <a:hlinkClick r:id="rId3"/>
              </a:rPr>
              <a:t>no_redirect</a:t>
            </a:r>
            <a:endParaRPr lang="de-DE" dirty="0" smtClean="0"/>
          </a:p>
          <a:p>
            <a:pPr lvl="1"/>
            <a:r>
              <a:rPr lang="de-DE" dirty="0" smtClean="0"/>
              <a:t>Vorhang:</a:t>
            </a:r>
            <a:br>
              <a:rPr lang="de-DE" dirty="0" smtClean="0"/>
            </a:br>
            <a:r>
              <a:rPr lang="de-DE" dirty="0" smtClean="0"/>
              <a:t>http</a:t>
            </a:r>
            <a:r>
              <a:rPr lang="de-DE" dirty="0"/>
              <a:t>://</a:t>
            </a:r>
            <a:r>
              <a:rPr lang="de-DE" dirty="0" smtClean="0"/>
              <a:t>images.google.de/imgres?imgurl=https%3A%2F%2Ffarm3.staticflickr.com%2F2240%2F1573891272_112bcb51bd_o_d.jpg&amp;imgrefurl=https%3A%2F%2Fwww.flickr.com%2Fphotos%2Ffontplaydotcom%2F1573891272&amp;h=768&amp;w=1152&amp;tbnid=9rgxc8xT3DfWrM%3A&amp;docid=QoPDtHjpOuPCPM&amp;ei=t8lhVr_LEoa3OvPZuuAP&amp;tbm=isch&amp;iact=rc&amp;uact=3&amp;dur=1564&amp;page=1&amp;start=0&amp;ndsp=19&amp;ved=0ahUKEwj_gsWB2sLJAhWGmw4KHfOsDvwQrQMIJjAD</a:t>
            </a:r>
          </a:p>
          <a:p>
            <a:pPr lvl="1"/>
            <a:r>
              <a:rPr lang="de-DE" dirty="0" smtClean="0"/>
              <a:t>Bettdecke</a:t>
            </a:r>
            <a:br>
              <a:rPr lang="de-DE" dirty="0" smtClean="0"/>
            </a:br>
            <a:r>
              <a:rPr lang="de-DE" dirty="0" smtClean="0"/>
              <a:t>http</a:t>
            </a:r>
            <a:r>
              <a:rPr lang="de-DE" dirty="0"/>
              <a:t>://pattern8.com/free-repeat-patterns/plaid-pastel </a:t>
            </a:r>
          </a:p>
          <a:p>
            <a:pPr lvl="1"/>
            <a:r>
              <a:rPr lang="nb-NO" dirty="0"/>
              <a:t>Tapete (Wolken</a:t>
            </a:r>
            <a:r>
              <a:rPr lang="nb-NO" dirty="0" smtClean="0"/>
              <a:t>):</a:t>
            </a:r>
            <a:br>
              <a:rPr lang="nb-NO" dirty="0" smtClean="0"/>
            </a:br>
            <a:r>
              <a:rPr lang="nb-NO" dirty="0" smtClean="0"/>
              <a:t>http</a:t>
            </a:r>
            <a:r>
              <a:rPr lang="nb-NO" dirty="0"/>
              <a:t>://pattern8.com/free-repeat-patterns/stylized-clouds-2 </a:t>
            </a:r>
          </a:p>
          <a:p>
            <a:pPr lvl="1"/>
            <a:endParaRPr lang="de-DE" dirty="0" smtClean="0"/>
          </a:p>
          <a:p>
            <a:pPr marL="0" indent="0">
              <a:buNone/>
            </a:pPr>
            <a:endParaRPr lang="de-DE" dirty="0" smtClean="0"/>
          </a:p>
          <a:p>
            <a:endParaRPr lang="de-DE" dirty="0"/>
          </a:p>
          <a:p>
            <a:endParaRPr lang="de-DE" dirty="0" smtClean="0"/>
          </a:p>
          <a:p>
            <a:pPr marL="0" indent="0">
              <a:buNone/>
            </a:pPr>
            <a:endParaRPr lang="de-DE" dirty="0"/>
          </a:p>
        </p:txBody>
      </p:sp>
    </p:spTree>
    <p:extLst>
      <p:ext uri="{BB962C8B-B14F-4D97-AF65-F5344CB8AC3E}">
        <p14:creationId xmlns:p14="http://schemas.microsoft.com/office/powerpoint/2010/main" val="30529123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de-DE" dirty="0" smtClean="0"/>
              <a:t>Tutorials:</a:t>
            </a:r>
          </a:p>
          <a:p>
            <a:pPr lvl="1"/>
            <a:r>
              <a:rPr lang="de-DE" dirty="0"/>
              <a:t>Kinderkopf modellieren : </a:t>
            </a:r>
            <a:r>
              <a:rPr lang="de-DE" dirty="0">
                <a:hlinkClick r:id="rId2"/>
              </a:rPr>
              <a:t>https://</a:t>
            </a:r>
            <a:r>
              <a:rPr lang="de-DE" dirty="0" smtClean="0">
                <a:hlinkClick r:id="rId2"/>
              </a:rPr>
              <a:t>www.youtube.com/watch?v=0QT1GNMevfc</a:t>
            </a:r>
            <a:endParaRPr lang="de-DE" dirty="0" smtClean="0"/>
          </a:p>
          <a:p>
            <a:pPr lvl="1"/>
            <a:r>
              <a:rPr lang="de-DE" dirty="0" smtClean="0"/>
              <a:t>Kissen modellieren: </a:t>
            </a:r>
            <a:br>
              <a:rPr lang="de-DE" dirty="0" smtClean="0"/>
            </a:br>
            <a:r>
              <a:rPr lang="de-DE" dirty="0" smtClean="0">
                <a:hlinkClick r:id="rId3"/>
              </a:rPr>
              <a:t>https://www.youtube.com/watch?v=5m51t85bHRU</a:t>
            </a:r>
            <a:endParaRPr lang="de-DE" dirty="0" smtClean="0"/>
          </a:p>
          <a:p>
            <a:pPr lvl="1"/>
            <a:r>
              <a:rPr lang="de-DE" dirty="0" smtClean="0"/>
              <a:t>Bettdecke </a:t>
            </a:r>
            <a:r>
              <a:rPr lang="de-DE" dirty="0"/>
              <a:t>modellieren: </a:t>
            </a:r>
            <a:r>
              <a:rPr lang="de-DE" dirty="0">
                <a:hlinkClick r:id="rId4"/>
              </a:rPr>
              <a:t>https://</a:t>
            </a:r>
            <a:r>
              <a:rPr lang="de-DE" dirty="0" smtClean="0">
                <a:hlinkClick r:id="rId4"/>
              </a:rPr>
              <a:t>www.youtube.com/watch?v=uW5PasvZPFg</a:t>
            </a:r>
            <a:endParaRPr lang="de-DE" dirty="0" smtClean="0"/>
          </a:p>
          <a:p>
            <a:pPr lvl="1"/>
            <a:r>
              <a:rPr lang="de-DE" dirty="0" smtClean="0"/>
              <a:t>Vorhang:</a:t>
            </a:r>
            <a:br>
              <a:rPr lang="de-DE" dirty="0" smtClean="0"/>
            </a:br>
            <a:r>
              <a:rPr lang="de-DE" dirty="0" smtClean="0">
                <a:hlinkClick r:id="rId5"/>
              </a:rPr>
              <a:t>https</a:t>
            </a:r>
            <a:r>
              <a:rPr lang="de-DE" dirty="0">
                <a:hlinkClick r:id="rId5"/>
              </a:rPr>
              <a:t>://</a:t>
            </a:r>
            <a:r>
              <a:rPr lang="de-DE" dirty="0" smtClean="0">
                <a:hlinkClick r:id="rId5"/>
              </a:rPr>
              <a:t>www.youtube.com/watch?v=Gu0XX_hHRH8</a:t>
            </a:r>
            <a:r>
              <a:rPr lang="de-DE" dirty="0" smtClean="0"/>
              <a:t/>
            </a:r>
            <a:br>
              <a:rPr lang="de-DE" dirty="0" smtClean="0"/>
            </a:br>
            <a:r>
              <a:rPr lang="de-DE" dirty="0"/>
              <a:t/>
            </a:r>
            <a:br>
              <a:rPr lang="de-DE" dirty="0"/>
            </a:br>
            <a:endParaRPr lang="de-DE" dirty="0"/>
          </a:p>
        </p:txBody>
      </p:sp>
    </p:spTree>
    <p:extLst>
      <p:ext uri="{BB962C8B-B14F-4D97-AF65-F5344CB8AC3E}">
        <p14:creationId xmlns:p14="http://schemas.microsoft.com/office/powerpoint/2010/main" val="17128915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423352" y="1376262"/>
            <a:ext cx="8946541" cy="4195481"/>
          </a:xfrm>
        </p:spPr>
        <p:txBody>
          <a:bodyPr>
            <a:normAutofit fontScale="85000" lnSpcReduction="20000"/>
          </a:bodyPr>
          <a:lstStyle/>
          <a:p>
            <a:r>
              <a:rPr lang="de-DE" dirty="0" smtClean="0"/>
              <a:t>Sound</a:t>
            </a:r>
          </a:p>
          <a:p>
            <a:pPr lvl="1"/>
            <a:r>
              <a:rPr lang="de-DE" dirty="0" smtClean="0"/>
              <a:t>Soundtrack:</a:t>
            </a:r>
            <a:br>
              <a:rPr lang="de-DE" dirty="0" smtClean="0"/>
            </a:br>
            <a:r>
              <a:rPr lang="de-DE" dirty="0">
                <a:hlinkClick r:id="rId2"/>
              </a:rPr>
              <a:t>http://www.terrasound.de/gemafreie-musik-kostenlos-downloaden</a:t>
            </a:r>
            <a:r>
              <a:rPr lang="de-DE" dirty="0" smtClean="0">
                <a:hlinkClick r:id="rId2"/>
              </a:rPr>
              <a:t>/</a:t>
            </a:r>
            <a:endParaRPr lang="de-DE" dirty="0" smtClean="0"/>
          </a:p>
          <a:p>
            <a:pPr lvl="1"/>
            <a:r>
              <a:rPr lang="de-DE" dirty="0" smtClean="0"/>
              <a:t>Soundeffekte:</a:t>
            </a:r>
            <a:endParaRPr lang="de-DE" dirty="0"/>
          </a:p>
          <a:p>
            <a:pPr lvl="2"/>
            <a:r>
              <a:rPr lang="de-DE" dirty="0" err="1" smtClean="0"/>
              <a:t>Minion</a:t>
            </a:r>
            <a:r>
              <a:rPr lang="de-DE" dirty="0"/>
              <a:t>:</a:t>
            </a:r>
            <a:br>
              <a:rPr lang="de-DE" dirty="0"/>
            </a:br>
            <a:r>
              <a:rPr lang="de-DE" dirty="0">
                <a:hlinkClick r:id="rId3"/>
              </a:rPr>
              <a:t>https://freesound.org/people/fattirewhitey/sounds/326247</a:t>
            </a:r>
            <a:r>
              <a:rPr lang="de-DE" dirty="0" smtClean="0">
                <a:hlinkClick r:id="rId3"/>
              </a:rPr>
              <a:t>/</a:t>
            </a:r>
            <a:endParaRPr lang="de-DE" dirty="0" smtClean="0"/>
          </a:p>
          <a:p>
            <a:pPr lvl="2"/>
            <a:r>
              <a:rPr lang="de-DE" dirty="0" smtClean="0"/>
              <a:t>Uhrzeiger:</a:t>
            </a:r>
            <a:r>
              <a:rPr lang="de-DE" dirty="0"/>
              <a:t/>
            </a:r>
            <a:br>
              <a:rPr lang="de-DE" dirty="0"/>
            </a:br>
            <a:r>
              <a:rPr lang="de-DE" dirty="0">
                <a:hlinkClick r:id="rId4"/>
              </a:rPr>
              <a:t>https://freesound.org/people/AntumDeluge/sounds/188033</a:t>
            </a:r>
            <a:r>
              <a:rPr lang="de-DE" dirty="0" smtClean="0">
                <a:hlinkClick r:id="rId4"/>
              </a:rPr>
              <a:t>/</a:t>
            </a:r>
            <a:endParaRPr lang="de-DE" dirty="0" smtClean="0"/>
          </a:p>
          <a:p>
            <a:pPr lvl="2"/>
            <a:r>
              <a:rPr lang="de-DE" dirty="0" smtClean="0"/>
              <a:t>Reißendes Seil:</a:t>
            </a:r>
            <a:r>
              <a:rPr lang="de-DE" dirty="0"/>
              <a:t/>
            </a:r>
            <a:br>
              <a:rPr lang="de-DE" dirty="0"/>
            </a:br>
            <a:r>
              <a:rPr lang="de-DE" dirty="0">
                <a:hlinkClick r:id="rId5"/>
              </a:rPr>
              <a:t>https://freesound.org/people/Huggy13ear/sounds/138958</a:t>
            </a:r>
            <a:r>
              <a:rPr lang="de-DE" dirty="0" smtClean="0">
                <a:hlinkClick r:id="rId5"/>
              </a:rPr>
              <a:t>/</a:t>
            </a:r>
            <a:endParaRPr lang="de-DE" dirty="0" smtClean="0"/>
          </a:p>
          <a:p>
            <a:pPr lvl="2"/>
            <a:r>
              <a:rPr lang="de-DE" dirty="0"/>
              <a:t>Zwitschernde Vögel</a:t>
            </a:r>
            <a:br>
              <a:rPr lang="de-DE" dirty="0"/>
            </a:br>
            <a:r>
              <a:rPr lang="de-DE" dirty="0">
                <a:hlinkClick r:id="rId6"/>
              </a:rPr>
              <a:t>https://freesound.org/people/greybrother01/sounds/273548</a:t>
            </a:r>
            <a:r>
              <a:rPr lang="de-DE" dirty="0" smtClean="0">
                <a:hlinkClick r:id="rId6"/>
              </a:rPr>
              <a:t>/</a:t>
            </a:r>
            <a:endParaRPr lang="de-DE" dirty="0" smtClean="0"/>
          </a:p>
          <a:p>
            <a:pPr lvl="2"/>
            <a:r>
              <a:rPr lang="de-DE" dirty="0"/>
              <a:t>Scheinwerfer</a:t>
            </a:r>
            <a:br>
              <a:rPr lang="de-DE" dirty="0"/>
            </a:br>
            <a:r>
              <a:rPr lang="de-DE" dirty="0">
                <a:hlinkClick r:id="rId7"/>
              </a:rPr>
              <a:t>https://freesound.org/people/kwahmah_02/sounds/250775</a:t>
            </a:r>
            <a:r>
              <a:rPr lang="de-DE" dirty="0" smtClean="0">
                <a:hlinkClick r:id="rId7"/>
              </a:rPr>
              <a:t>/</a:t>
            </a:r>
            <a:endParaRPr lang="de-DE" dirty="0" smtClean="0"/>
          </a:p>
          <a:p>
            <a:pPr lvl="2"/>
            <a:r>
              <a:rPr lang="de-DE" dirty="0"/>
              <a:t>Crash:</a:t>
            </a:r>
            <a:br>
              <a:rPr lang="de-DE" dirty="0"/>
            </a:br>
            <a:r>
              <a:rPr lang="de-DE" dirty="0">
                <a:hlinkClick r:id="rId8"/>
              </a:rPr>
              <a:t>https://freesound.org/people/FreqMan/sounds/20791</a:t>
            </a:r>
            <a:r>
              <a:rPr lang="de-DE" dirty="0" smtClean="0">
                <a:hlinkClick r:id="rId8"/>
              </a:rPr>
              <a:t>/</a:t>
            </a:r>
            <a:endParaRPr lang="de-DE" dirty="0" smtClean="0"/>
          </a:p>
        </p:txBody>
      </p:sp>
    </p:spTree>
    <p:extLst>
      <p:ext uri="{BB962C8B-B14F-4D97-AF65-F5344CB8AC3E}">
        <p14:creationId xmlns:p14="http://schemas.microsoft.com/office/powerpoint/2010/main" val="13561351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54956" y="2861733"/>
            <a:ext cx="9132044" cy="1915647"/>
          </a:xfrm>
        </p:spPr>
        <p:txBody>
          <a:bodyPr/>
          <a:lstStyle/>
          <a:p>
            <a:r>
              <a:rPr lang="de-DE" dirty="0" smtClean="0"/>
              <a:t>Vielen Dank für die Aufmerksamkeit!</a:t>
            </a:r>
            <a:endParaRPr lang="de-DE" dirty="0"/>
          </a:p>
        </p:txBody>
      </p:sp>
      <p:sp>
        <p:nvSpPr>
          <p:cNvPr id="3" name="Textplatzhalter 2"/>
          <p:cNvSpPr>
            <a:spLocks noGrp="1"/>
          </p:cNvSpPr>
          <p:nvPr>
            <p:ph type="body" idx="1"/>
          </p:nvPr>
        </p:nvSpPr>
        <p:spPr>
          <a:xfrm>
            <a:off x="1154954" y="4777381"/>
            <a:ext cx="9132045" cy="860400"/>
          </a:xfrm>
        </p:spPr>
        <p:txBody>
          <a:bodyPr/>
          <a:lstStyle/>
          <a:p>
            <a:endParaRPr lang="de-DE"/>
          </a:p>
        </p:txBody>
      </p:sp>
    </p:spTree>
    <p:extLst>
      <p:ext uri="{BB962C8B-B14F-4D97-AF65-F5344CB8AC3E}">
        <p14:creationId xmlns:p14="http://schemas.microsoft.com/office/powerpoint/2010/main" val="2951960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79769" y="516726"/>
            <a:ext cx="7693215" cy="5920650"/>
          </a:xfrm>
        </p:spPr>
        <p:txBody>
          <a:bodyPr>
            <a:normAutofit fontScale="92500"/>
          </a:bodyPr>
          <a:lstStyle/>
          <a:p>
            <a:r>
              <a:rPr lang="de-DE" dirty="0" smtClean="0"/>
              <a:t>Der Stil und das Erscheinungsbild unserer Animation waren uns sehr wichtig </a:t>
            </a:r>
            <a:r>
              <a:rPr lang="de-DE" dirty="0" smtClean="0">
                <a:sym typeface="Wingdings" panose="05000000000000000000" pitchFamily="2" charset="2"/>
              </a:rPr>
              <a:t> sie sollten die Stimmung und Atmosphäre des Videos transportieren</a:t>
            </a:r>
          </a:p>
          <a:p>
            <a:r>
              <a:rPr lang="de-DE" dirty="0" smtClean="0">
                <a:sym typeface="Wingdings" panose="05000000000000000000" pitchFamily="2" charset="2"/>
              </a:rPr>
              <a:t>Da es sich um eine Geschichte für Kinder handelt, sollte dieser Stil eher kindlich und comichaft gehalten sein  daher auch das Aufgreifen der in Comics typischen „Sprechblasen“</a:t>
            </a:r>
          </a:p>
          <a:p>
            <a:r>
              <a:rPr lang="de-DE" dirty="0" smtClean="0">
                <a:sym typeface="Wingdings" panose="05000000000000000000" pitchFamily="2" charset="2"/>
              </a:rPr>
              <a:t>Damit alle Modelle zusammenpassen und nicht wie zusammengewürfelt aussehen, haben wir uns dazu entschlossen, alle Modelle selber anzufertigen und keine externen Quellen zu beziehen  – </a:t>
            </a:r>
            <a:r>
              <a:rPr lang="de-DE" dirty="0" smtClean="0">
                <a:sym typeface="Wingdings" panose="05000000000000000000" pitchFamily="2" charset="2"/>
              </a:rPr>
              <a:t>allgemein war es unser Anspruch so viel wie möglich selber zu machen</a:t>
            </a:r>
            <a:endParaRPr lang="de-DE" dirty="0" smtClean="0">
              <a:sym typeface="Wingdings" panose="05000000000000000000" pitchFamily="2" charset="2"/>
            </a:endParaRPr>
          </a:p>
          <a:p>
            <a:r>
              <a:rPr lang="de-DE" dirty="0" smtClean="0">
                <a:sym typeface="Wingdings" panose="05000000000000000000" pitchFamily="2" charset="2"/>
              </a:rPr>
              <a:t>Ein weiterer wichtiger Punkt war uns die Kamerafahrt – diese sollte einen Großteil der Geschichte tragen und miterzählen  daher auch die relativ vielen Einstellungen (15 </a:t>
            </a:r>
            <a:r>
              <a:rPr lang="de-DE" dirty="0" err="1" smtClean="0">
                <a:sym typeface="Wingdings" panose="05000000000000000000" pitchFamily="2" charset="2"/>
              </a:rPr>
              <a:t>Shots</a:t>
            </a:r>
            <a:r>
              <a:rPr lang="de-DE" dirty="0" smtClean="0">
                <a:sym typeface="Wingdings" panose="05000000000000000000" pitchFamily="2" charset="2"/>
              </a:rPr>
              <a:t>)</a:t>
            </a:r>
          </a:p>
          <a:p>
            <a:r>
              <a:rPr lang="de-DE" dirty="0" smtClean="0">
                <a:sym typeface="Wingdings" panose="05000000000000000000" pitchFamily="2" charset="2"/>
              </a:rPr>
              <a:t>Zudem haben wir viel Zeit in die Planung gesteckt um die Szenen und Bildausschnitte so gestalten zu können, dass wirklich nur das modelliert werden muss, was auch im Endprodukt zu sehen ist</a:t>
            </a:r>
          </a:p>
          <a:p>
            <a:endParaRPr lang="de-DE" dirty="0"/>
          </a:p>
        </p:txBody>
      </p:sp>
      <p:pic>
        <p:nvPicPr>
          <p:cNvPr id="4" name="Grafik 3"/>
          <p:cNvPicPr>
            <a:picLocks noChangeAspect="1"/>
          </p:cNvPicPr>
          <p:nvPr/>
        </p:nvPicPr>
        <p:blipFill rotWithShape="1">
          <a:blip r:embed="rId2"/>
          <a:srcRect l="15832" t="17199" r="32692" b="31770"/>
          <a:stretch/>
        </p:blipFill>
        <p:spPr>
          <a:xfrm>
            <a:off x="7955280" y="224119"/>
            <a:ext cx="2500542" cy="1394370"/>
          </a:xfrm>
          <a:prstGeom prst="rect">
            <a:avLst/>
          </a:prstGeom>
        </p:spPr>
      </p:pic>
      <p:pic>
        <p:nvPicPr>
          <p:cNvPr id="5" name="Grafik 4"/>
          <p:cNvPicPr>
            <a:picLocks noChangeAspect="1"/>
          </p:cNvPicPr>
          <p:nvPr/>
        </p:nvPicPr>
        <p:blipFill rotWithShape="1">
          <a:blip r:embed="rId3"/>
          <a:srcRect l="23369" t="32248" r="51202" b="44024"/>
          <a:stretch/>
        </p:blipFill>
        <p:spPr>
          <a:xfrm>
            <a:off x="8973044" y="1230477"/>
            <a:ext cx="2672947" cy="1402995"/>
          </a:xfrm>
          <a:prstGeom prst="rect">
            <a:avLst/>
          </a:prstGeom>
        </p:spPr>
      </p:pic>
      <p:sp>
        <p:nvSpPr>
          <p:cNvPr id="6" name="Textfeld 5"/>
          <p:cNvSpPr txBox="1"/>
          <p:nvPr/>
        </p:nvSpPr>
        <p:spPr>
          <a:xfrm>
            <a:off x="8302752" y="2753076"/>
            <a:ext cx="3465576" cy="738664"/>
          </a:xfrm>
          <a:prstGeom prst="rect">
            <a:avLst/>
          </a:prstGeom>
          <a:noFill/>
        </p:spPr>
        <p:txBody>
          <a:bodyPr wrap="square" rtlCol="0">
            <a:spAutoFit/>
          </a:bodyPr>
          <a:lstStyle/>
          <a:p>
            <a:r>
              <a:rPr lang="de-DE" sz="1400" i="1" dirty="0" smtClean="0"/>
              <a:t>Abb.1: Comicartige Sprechblasen beim Reißen des Seils und beim Crash des Flugzeuges</a:t>
            </a:r>
            <a:endParaRPr lang="de-DE" sz="1400" i="1" dirty="0"/>
          </a:p>
        </p:txBody>
      </p:sp>
      <p:pic>
        <p:nvPicPr>
          <p:cNvPr id="2" name="Grafik 1"/>
          <p:cNvPicPr>
            <a:picLocks noChangeAspect="1"/>
          </p:cNvPicPr>
          <p:nvPr/>
        </p:nvPicPr>
        <p:blipFill rotWithShape="1">
          <a:blip r:embed="rId4"/>
          <a:srcRect l="18278" t="20637" r="6890" b="9088"/>
          <a:stretch/>
        </p:blipFill>
        <p:spPr>
          <a:xfrm>
            <a:off x="8302752" y="3832068"/>
            <a:ext cx="3702991" cy="1956084"/>
          </a:xfrm>
          <a:prstGeom prst="rect">
            <a:avLst/>
          </a:prstGeom>
        </p:spPr>
      </p:pic>
      <p:sp>
        <p:nvSpPr>
          <p:cNvPr id="7" name="Rad 6"/>
          <p:cNvSpPr/>
          <p:nvPr/>
        </p:nvSpPr>
        <p:spPr>
          <a:xfrm>
            <a:off x="8741664" y="4197096"/>
            <a:ext cx="1042416" cy="512064"/>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Textfeld 7"/>
          <p:cNvSpPr txBox="1"/>
          <p:nvPr/>
        </p:nvSpPr>
        <p:spPr>
          <a:xfrm>
            <a:off x="8302752" y="6016752"/>
            <a:ext cx="3702991" cy="523220"/>
          </a:xfrm>
          <a:prstGeom prst="rect">
            <a:avLst/>
          </a:prstGeom>
          <a:noFill/>
        </p:spPr>
        <p:txBody>
          <a:bodyPr wrap="square" rtlCol="0">
            <a:spAutoFit/>
          </a:bodyPr>
          <a:lstStyle/>
          <a:p>
            <a:r>
              <a:rPr lang="de-DE" sz="1400" i="1" dirty="0" smtClean="0"/>
              <a:t>Abb.2: Ausschnitt aus der Planungspräsentation</a:t>
            </a:r>
            <a:endParaRPr lang="de-DE" sz="1400" i="1" dirty="0"/>
          </a:p>
        </p:txBody>
      </p:sp>
    </p:spTree>
    <p:extLst>
      <p:ext uri="{BB962C8B-B14F-4D97-AF65-F5344CB8AC3E}">
        <p14:creationId xmlns:p14="http://schemas.microsoft.com/office/powerpoint/2010/main" val="42030310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8" y="182880"/>
            <a:ext cx="11460480" cy="64465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732551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Größte Herausforderungen + Lösungssätze</a:t>
            </a:r>
            <a:endParaRPr lang="de-DE" dirty="0"/>
          </a:p>
        </p:txBody>
      </p:sp>
      <p:sp>
        <p:nvSpPr>
          <p:cNvPr id="3" name="Inhaltsplatzhalter 2"/>
          <p:cNvSpPr>
            <a:spLocks noGrp="1"/>
          </p:cNvSpPr>
          <p:nvPr>
            <p:ph idx="1"/>
          </p:nvPr>
        </p:nvSpPr>
        <p:spPr>
          <a:xfrm>
            <a:off x="2456624" y="2235798"/>
            <a:ext cx="8946541" cy="4195481"/>
          </a:xfrm>
        </p:spPr>
        <p:txBody>
          <a:bodyPr/>
          <a:lstStyle/>
          <a:p>
            <a:r>
              <a:rPr lang="de-DE" dirty="0" smtClean="0"/>
              <a:t>Beleuchtung </a:t>
            </a:r>
            <a:endParaRPr lang="de-DE" dirty="0"/>
          </a:p>
          <a:p>
            <a:r>
              <a:rPr lang="de-DE" dirty="0" smtClean="0"/>
              <a:t>Kamerafahrt – 15 </a:t>
            </a:r>
            <a:r>
              <a:rPr lang="de-DE" dirty="0"/>
              <a:t>verschiedene </a:t>
            </a:r>
            <a:r>
              <a:rPr lang="de-DE" dirty="0" smtClean="0"/>
              <a:t>Einstellungen</a:t>
            </a:r>
            <a:endParaRPr lang="de-DE" dirty="0"/>
          </a:p>
          <a:p>
            <a:r>
              <a:rPr lang="de-DE" dirty="0" smtClean="0"/>
              <a:t>Aufwendige Modelle:</a:t>
            </a:r>
          </a:p>
          <a:p>
            <a:pPr lvl="1"/>
            <a:r>
              <a:rPr lang="de-DE" dirty="0" smtClean="0"/>
              <a:t>Mobile</a:t>
            </a:r>
          </a:p>
          <a:p>
            <a:pPr lvl="1"/>
            <a:r>
              <a:rPr lang="de-DE" dirty="0" smtClean="0"/>
              <a:t>Gesicht</a:t>
            </a:r>
            <a:r>
              <a:rPr lang="de-DE" dirty="0"/>
              <a:t>/ Kopf des schlafenden Jungen</a:t>
            </a:r>
            <a:endParaRPr lang="de-DE" dirty="0" smtClean="0"/>
          </a:p>
          <a:p>
            <a:r>
              <a:rPr lang="de-DE" dirty="0"/>
              <a:t>Einsatz des </a:t>
            </a:r>
            <a:r>
              <a:rPr lang="de-DE" dirty="0" err="1"/>
              <a:t>Physics-Modifier</a:t>
            </a:r>
            <a:r>
              <a:rPr lang="de-DE" dirty="0"/>
              <a:t> „</a:t>
            </a:r>
            <a:r>
              <a:rPr lang="de-DE" dirty="0" err="1"/>
              <a:t>Cloths</a:t>
            </a:r>
            <a:r>
              <a:rPr lang="de-DE" dirty="0" smtClean="0"/>
              <a:t>“</a:t>
            </a:r>
          </a:p>
          <a:p>
            <a:pPr lvl="1"/>
            <a:r>
              <a:rPr lang="de-DE" dirty="0" smtClean="0"/>
              <a:t>Vorhang</a:t>
            </a:r>
          </a:p>
          <a:p>
            <a:pPr lvl="1"/>
            <a:r>
              <a:rPr lang="de-DE" dirty="0" smtClean="0"/>
              <a:t>Bettdecke</a:t>
            </a:r>
            <a:endParaRPr lang="de-DE" dirty="0"/>
          </a:p>
          <a:p>
            <a:pPr marL="0" indent="0">
              <a:buNone/>
            </a:pPr>
            <a:endParaRPr lang="de-DE" dirty="0" smtClean="0"/>
          </a:p>
          <a:p>
            <a:endParaRPr lang="de-DE" dirty="0"/>
          </a:p>
        </p:txBody>
      </p:sp>
    </p:spTree>
    <p:extLst>
      <p:ext uri="{BB962C8B-B14F-4D97-AF65-F5344CB8AC3E}">
        <p14:creationId xmlns:p14="http://schemas.microsoft.com/office/powerpoint/2010/main" val="1438917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6111" y="452718"/>
            <a:ext cx="9404723" cy="830650"/>
          </a:xfrm>
        </p:spPr>
        <p:txBody>
          <a:bodyPr/>
          <a:lstStyle/>
          <a:p>
            <a:r>
              <a:rPr lang="de-DE" dirty="0" smtClean="0"/>
              <a:t>Beleuchtungstricks</a:t>
            </a:r>
            <a:endParaRPr lang="de-DE" dirty="0"/>
          </a:p>
        </p:txBody>
      </p:sp>
      <p:sp>
        <p:nvSpPr>
          <p:cNvPr id="3" name="Inhaltsplatzhalter 2"/>
          <p:cNvSpPr>
            <a:spLocks noGrp="1"/>
          </p:cNvSpPr>
          <p:nvPr>
            <p:ph idx="1"/>
          </p:nvPr>
        </p:nvSpPr>
        <p:spPr>
          <a:xfrm>
            <a:off x="180891" y="1667907"/>
            <a:ext cx="5626351" cy="4764977"/>
          </a:xfrm>
        </p:spPr>
        <p:txBody>
          <a:bodyPr/>
          <a:lstStyle/>
          <a:p>
            <a:r>
              <a:rPr lang="de-DE" dirty="0"/>
              <a:t>Beleuchtung durch Mond / Sonne als Emission war nicht ausreichend, deswegen:</a:t>
            </a:r>
          </a:p>
          <a:p>
            <a:pPr lvl="1"/>
            <a:r>
              <a:rPr lang="de-DE" dirty="0"/>
              <a:t>Einbau einer weiteren Lichtquelle</a:t>
            </a:r>
          </a:p>
          <a:p>
            <a:pPr lvl="1"/>
            <a:r>
              <a:rPr lang="de-DE" dirty="0"/>
              <a:t>Um möglichst viel des Raumes zu beleuchten und trotzdem ein reales Lichtbild zu erhalten wurden</a:t>
            </a:r>
          </a:p>
          <a:p>
            <a:pPr lvl="2"/>
            <a:r>
              <a:rPr lang="de-DE" dirty="0"/>
              <a:t>4 Planes verwendet</a:t>
            </a:r>
          </a:p>
          <a:p>
            <a:pPr lvl="2"/>
            <a:r>
              <a:rPr lang="de-DE" dirty="0"/>
              <a:t>Die jeweils in einem 40° Winkel angeordnet </a:t>
            </a:r>
          </a:p>
          <a:p>
            <a:pPr lvl="2"/>
            <a:r>
              <a:rPr lang="de-DE" dirty="0"/>
              <a:t>Und hinterm Fenster platziert</a:t>
            </a:r>
          </a:p>
          <a:p>
            <a:pPr marL="457200" lvl="1" indent="0">
              <a:buNone/>
            </a:pPr>
            <a:r>
              <a:rPr lang="de-DE" dirty="0"/>
              <a:t>    wurden</a:t>
            </a:r>
          </a:p>
          <a:p>
            <a:pPr lvl="1"/>
            <a:r>
              <a:rPr lang="de-DE" dirty="0"/>
              <a:t>Sorgt dafür, das präzisere Schatten geworfen werden</a:t>
            </a:r>
          </a:p>
          <a:p>
            <a:pPr lvl="1"/>
            <a:endParaRPr lang="de-DE" dirty="0"/>
          </a:p>
        </p:txBody>
      </p:sp>
      <p:grpSp>
        <p:nvGrpSpPr>
          <p:cNvPr id="4" name="Gruppieren 3"/>
          <p:cNvGrpSpPr/>
          <p:nvPr/>
        </p:nvGrpSpPr>
        <p:grpSpPr>
          <a:xfrm>
            <a:off x="8896717" y="2480551"/>
            <a:ext cx="3274813" cy="3553054"/>
            <a:chOff x="1989220" y="288758"/>
            <a:chExt cx="6063916" cy="6432847"/>
          </a:xfrm>
        </p:grpSpPr>
        <p:pic>
          <p:nvPicPr>
            <p:cNvPr id="5" name="Grafik 4"/>
            <p:cNvPicPr>
              <a:picLocks noChangeAspect="1"/>
            </p:cNvPicPr>
            <p:nvPr/>
          </p:nvPicPr>
          <p:blipFill rotWithShape="1">
            <a:blip r:embed="rId2"/>
            <a:srcRect l="23052" t="13369" r="39474" b="23941"/>
            <a:stretch/>
          </p:blipFill>
          <p:spPr>
            <a:xfrm>
              <a:off x="1989220" y="288758"/>
              <a:ext cx="5710991" cy="5374105"/>
            </a:xfrm>
            <a:prstGeom prst="rect">
              <a:avLst/>
            </a:prstGeom>
          </p:spPr>
        </p:pic>
        <p:sp>
          <p:nvSpPr>
            <p:cNvPr id="6" name="Textfeld 5"/>
            <p:cNvSpPr txBox="1"/>
            <p:nvPr/>
          </p:nvSpPr>
          <p:spPr>
            <a:xfrm>
              <a:off x="1989220" y="5662863"/>
              <a:ext cx="6063916" cy="1058742"/>
            </a:xfrm>
            <a:prstGeom prst="rect">
              <a:avLst/>
            </a:prstGeom>
            <a:noFill/>
          </p:spPr>
          <p:txBody>
            <a:bodyPr wrap="square" rtlCol="0">
              <a:spAutoFit/>
            </a:bodyPr>
            <a:lstStyle/>
            <a:p>
              <a:r>
                <a:rPr lang="de-DE" sz="1600" i="1" dirty="0" smtClean="0"/>
                <a:t>Abb. 4: Platzierung </a:t>
              </a:r>
              <a:r>
                <a:rPr lang="de-DE" sz="1600" i="1" dirty="0" smtClean="0"/>
                <a:t>in </a:t>
              </a:r>
              <a:r>
                <a:rPr lang="de-DE" sz="1600" i="1" dirty="0" err="1" smtClean="0"/>
                <a:t>Shot</a:t>
              </a:r>
              <a:r>
                <a:rPr lang="de-DE" sz="1600" i="1" dirty="0" smtClean="0"/>
                <a:t> 1 hinter dem Fenster</a:t>
              </a:r>
              <a:endParaRPr lang="de-DE" sz="1600" i="1" dirty="0"/>
            </a:p>
          </p:txBody>
        </p:sp>
      </p:grpSp>
      <p:grpSp>
        <p:nvGrpSpPr>
          <p:cNvPr id="7" name="Gruppieren 6"/>
          <p:cNvGrpSpPr/>
          <p:nvPr/>
        </p:nvGrpSpPr>
        <p:grpSpPr>
          <a:xfrm>
            <a:off x="5930111" y="2480551"/>
            <a:ext cx="2820405" cy="3553053"/>
            <a:chOff x="4194990" y="1379620"/>
            <a:chExt cx="3866045" cy="4466340"/>
          </a:xfrm>
        </p:grpSpPr>
        <p:pic>
          <p:nvPicPr>
            <p:cNvPr id="8" name="Grafik 7"/>
            <p:cNvPicPr>
              <a:picLocks noChangeAspect="1"/>
            </p:cNvPicPr>
            <p:nvPr/>
          </p:nvPicPr>
          <p:blipFill rotWithShape="1">
            <a:blip r:embed="rId3"/>
            <a:srcRect l="36421" t="26093" r="41263" b="32175"/>
            <a:stretch/>
          </p:blipFill>
          <p:spPr>
            <a:xfrm>
              <a:off x="4194990" y="1379620"/>
              <a:ext cx="3400927" cy="3577391"/>
            </a:xfrm>
            <a:prstGeom prst="rect">
              <a:avLst/>
            </a:prstGeom>
          </p:spPr>
        </p:pic>
        <p:sp>
          <p:nvSpPr>
            <p:cNvPr id="9" name="Textfeld 8"/>
            <p:cNvSpPr txBox="1"/>
            <p:nvPr/>
          </p:nvSpPr>
          <p:spPr>
            <a:xfrm>
              <a:off x="4226972" y="5110873"/>
              <a:ext cx="3834063" cy="735087"/>
            </a:xfrm>
            <a:prstGeom prst="rect">
              <a:avLst/>
            </a:prstGeom>
            <a:noFill/>
          </p:spPr>
          <p:txBody>
            <a:bodyPr wrap="square" rtlCol="0">
              <a:spAutoFit/>
            </a:bodyPr>
            <a:lstStyle/>
            <a:p>
              <a:r>
                <a:rPr lang="de-DE" sz="1600" i="1" dirty="0" smtClean="0"/>
                <a:t>Abb. 3: „Beleuchtungs-Objekt</a:t>
              </a:r>
              <a:r>
                <a:rPr lang="de-DE" sz="1600" i="1" dirty="0" smtClean="0"/>
                <a:t>“</a:t>
              </a:r>
              <a:endParaRPr lang="de-DE" sz="1600" i="1" dirty="0"/>
            </a:p>
          </p:txBody>
        </p:sp>
      </p:grpSp>
    </p:spTree>
    <p:extLst>
      <p:ext uri="{BB962C8B-B14F-4D97-AF65-F5344CB8AC3E}">
        <p14:creationId xmlns:p14="http://schemas.microsoft.com/office/powerpoint/2010/main" val="11029214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p:cNvGrpSpPr/>
          <p:nvPr/>
        </p:nvGrpSpPr>
        <p:grpSpPr>
          <a:xfrm>
            <a:off x="1086211" y="1969027"/>
            <a:ext cx="10048016" cy="3145239"/>
            <a:chOff x="1122946" y="1235242"/>
            <a:chExt cx="12871428" cy="4029026"/>
          </a:xfrm>
        </p:grpSpPr>
        <p:pic>
          <p:nvPicPr>
            <p:cNvPr id="5" name="Grafik 4"/>
            <p:cNvPicPr>
              <a:picLocks noChangeAspect="1"/>
            </p:cNvPicPr>
            <p:nvPr/>
          </p:nvPicPr>
          <p:blipFill rotWithShape="1">
            <a:blip r:embed="rId2"/>
            <a:srcRect l="17369" t="24410" r="34947" b="28433"/>
            <a:stretch/>
          </p:blipFill>
          <p:spPr>
            <a:xfrm>
              <a:off x="1122946" y="1235242"/>
              <a:ext cx="6471429" cy="3600000"/>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4375" y="1235242"/>
              <a:ext cx="6399999" cy="3600000"/>
            </a:xfrm>
            <a:prstGeom prst="rect">
              <a:avLst/>
            </a:prstGeom>
          </p:spPr>
        </p:pic>
        <p:sp>
          <p:nvSpPr>
            <p:cNvPr id="7" name="Textfeld 6"/>
            <p:cNvSpPr txBox="1"/>
            <p:nvPr/>
          </p:nvSpPr>
          <p:spPr>
            <a:xfrm>
              <a:off x="1122946" y="4830581"/>
              <a:ext cx="5871410" cy="433685"/>
            </a:xfrm>
            <a:prstGeom prst="rect">
              <a:avLst/>
            </a:prstGeom>
            <a:noFill/>
          </p:spPr>
          <p:txBody>
            <a:bodyPr wrap="square" rtlCol="0">
              <a:spAutoFit/>
            </a:bodyPr>
            <a:lstStyle/>
            <a:p>
              <a:r>
                <a:rPr lang="de-DE" sz="1600" i="1" dirty="0" smtClean="0"/>
                <a:t>Abb. 5: Ohne </a:t>
              </a:r>
              <a:r>
                <a:rPr lang="de-DE" sz="1600" i="1" dirty="0" smtClean="0"/>
                <a:t>zusätzliche Beleuchtung</a:t>
              </a:r>
              <a:endParaRPr lang="de-DE" sz="1600" i="1" dirty="0"/>
            </a:p>
          </p:txBody>
        </p:sp>
        <p:sp>
          <p:nvSpPr>
            <p:cNvPr id="8" name="Textfeld 7"/>
            <p:cNvSpPr txBox="1"/>
            <p:nvPr/>
          </p:nvSpPr>
          <p:spPr>
            <a:xfrm>
              <a:off x="7345758" y="4830583"/>
              <a:ext cx="5582651" cy="433685"/>
            </a:xfrm>
            <a:prstGeom prst="rect">
              <a:avLst/>
            </a:prstGeom>
            <a:noFill/>
          </p:spPr>
          <p:txBody>
            <a:bodyPr wrap="square" rtlCol="0">
              <a:spAutoFit/>
            </a:bodyPr>
            <a:lstStyle/>
            <a:p>
              <a:r>
                <a:rPr lang="de-DE" sz="1600" i="1" dirty="0" smtClean="0"/>
                <a:t>Abb. 6: Mit </a:t>
              </a:r>
              <a:r>
                <a:rPr lang="de-DE" sz="1600" i="1" dirty="0" smtClean="0"/>
                <a:t>zusätzlicher Beleuchtung</a:t>
              </a:r>
              <a:endParaRPr lang="de-DE" sz="1600" i="1" dirty="0"/>
            </a:p>
          </p:txBody>
        </p:sp>
      </p:grpSp>
    </p:spTree>
    <p:extLst>
      <p:ext uri="{BB962C8B-B14F-4D97-AF65-F5344CB8AC3E}">
        <p14:creationId xmlns:p14="http://schemas.microsoft.com/office/powerpoint/2010/main" val="48997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368488" y="1394550"/>
            <a:ext cx="8946541" cy="4195481"/>
          </a:xfrm>
        </p:spPr>
        <p:txBody>
          <a:bodyPr>
            <a:normAutofit lnSpcReduction="10000"/>
          </a:bodyPr>
          <a:lstStyle/>
          <a:p>
            <a:r>
              <a:rPr lang="de-DE" dirty="0"/>
              <a:t>Eine besondere Herausforderung stellte die Beleuchtung der Nachtszenen dar, da man einerseits eine möglichst realistische Beleuchtung implementieren möchte, aber dadurch anderseits die Sichtbarkeit der Szene beeinträchtigt wird.</a:t>
            </a:r>
          </a:p>
          <a:p>
            <a:r>
              <a:rPr lang="de-DE" dirty="0"/>
              <a:t>Zunächst war der Mond als einzige Lichtquelle in der Szene gedacht. Dafür nutzten wir einen Circle den wir füllten, mit einer Mondtextur versahen und dann zusätzlich über die Materialeigenschaften zusätzlich mit der Emission zum Leuchten brachten.</a:t>
            </a:r>
          </a:p>
          <a:p>
            <a:r>
              <a:rPr lang="de-DE" dirty="0"/>
              <a:t>Da diese Beleuchtungssituation zwar eine realistische Darstellung der Szene bot, aber die Sichtbarkeit beeinträchtigte, entschlossen wir uns noch, zusätzlich einige Planes einzufügen, die als weitere Lichtquellen dienen. Dabei musste immer ein Kompromiss zwischen realistischer Darstellung und Sichtbarkeit gefunden werden.</a:t>
            </a:r>
          </a:p>
          <a:p>
            <a:pPr marL="0" indent="0">
              <a:buNone/>
            </a:pPr>
            <a:endParaRPr lang="de-DE" dirty="0"/>
          </a:p>
        </p:txBody>
      </p:sp>
    </p:spTree>
    <p:extLst>
      <p:ext uri="{BB962C8B-B14F-4D97-AF65-F5344CB8AC3E}">
        <p14:creationId xmlns:p14="http://schemas.microsoft.com/office/powerpoint/2010/main" val="7578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 name="Grafik 3" descr="tg-PräsiBsp0001.png"/>
          <p:cNvPicPr/>
          <p:nvPr/>
        </p:nvPicPr>
        <p:blipFill>
          <a:blip r:embed="rId2" cstate="print"/>
          <a:stretch>
            <a:fillRect/>
          </a:stretch>
        </p:blipFill>
        <p:spPr>
          <a:xfrm>
            <a:off x="759269" y="2252027"/>
            <a:ext cx="5047171" cy="3197797"/>
          </a:xfrm>
          <a:prstGeom prst="rect">
            <a:avLst/>
          </a:prstGeom>
        </p:spPr>
      </p:pic>
      <p:sp>
        <p:nvSpPr>
          <p:cNvPr id="5" name="Rechteck 4"/>
          <p:cNvSpPr/>
          <p:nvPr/>
        </p:nvSpPr>
        <p:spPr>
          <a:xfrm>
            <a:off x="646111" y="5638723"/>
            <a:ext cx="6096000" cy="584775"/>
          </a:xfrm>
          <a:prstGeom prst="rect">
            <a:avLst/>
          </a:prstGeom>
        </p:spPr>
        <p:txBody>
          <a:bodyPr>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a:t>
            </a:r>
            <a:r>
              <a:rPr lang="de-DE" sz="1600" i="1" dirty="0">
                <a:ea typeface="PMingLiU" panose="02020500000000000000" pitchFamily="18" charset="-120"/>
                <a:cs typeface="Times New Roman" panose="02020603050405020304" pitchFamily="18" charset="0"/>
              </a:rPr>
              <a:t>.</a:t>
            </a:r>
            <a:r>
              <a:rPr lang="de-DE" sz="1600" i="1" dirty="0" smtClean="0">
                <a:ea typeface="PMingLiU" panose="02020500000000000000" pitchFamily="18" charset="-120"/>
                <a:cs typeface="Times New Roman" panose="02020603050405020304" pitchFamily="18" charset="0"/>
              </a:rPr>
              <a:t> 7: Beleuchtungssituation </a:t>
            </a:r>
            <a:r>
              <a:rPr lang="de-DE" sz="1600" i="1" dirty="0">
                <a:ea typeface="PMingLiU" panose="02020500000000000000" pitchFamily="18" charset="-120"/>
                <a:cs typeface="Times New Roman" panose="02020603050405020304" pitchFamily="18" charset="0"/>
              </a:rPr>
              <a:t>vor dem Einfügen der zusätzlichen Planes</a:t>
            </a:r>
            <a:endParaRPr lang="de-DE" sz="1600" i="1" dirty="0">
              <a:effectLst/>
              <a:ea typeface="PMingLiU" panose="02020500000000000000" pitchFamily="18" charset="-120"/>
              <a:cs typeface="Times New Roman" panose="02020603050405020304" pitchFamily="18" charset="0"/>
            </a:endParaRPr>
          </a:p>
        </p:txBody>
      </p:sp>
      <p:pic>
        <p:nvPicPr>
          <p:cNvPr id="6" name="Grafik 5" descr="tg-Präsi-Bsp20001.png"/>
          <p:cNvPicPr/>
          <p:nvPr/>
        </p:nvPicPr>
        <p:blipFill>
          <a:blip r:embed="rId3" cstate="print"/>
          <a:stretch>
            <a:fillRect/>
          </a:stretch>
        </p:blipFill>
        <p:spPr>
          <a:xfrm>
            <a:off x="6291389" y="2252027"/>
            <a:ext cx="5074603" cy="3115501"/>
          </a:xfrm>
          <a:prstGeom prst="rect">
            <a:avLst/>
          </a:prstGeom>
        </p:spPr>
      </p:pic>
      <p:sp>
        <p:nvSpPr>
          <p:cNvPr id="7" name="Rechteck 6"/>
          <p:cNvSpPr/>
          <p:nvPr/>
        </p:nvSpPr>
        <p:spPr>
          <a:xfrm>
            <a:off x="6291389" y="5638723"/>
            <a:ext cx="6028944"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8: Beleuchtungssituation </a:t>
            </a:r>
            <a:r>
              <a:rPr lang="de-DE" sz="1600" i="1" dirty="0">
                <a:ea typeface="PMingLiU" panose="02020500000000000000" pitchFamily="18" charset="-120"/>
                <a:cs typeface="Times New Roman" panose="02020603050405020304" pitchFamily="18" charset="0"/>
              </a:rPr>
              <a:t>nach dem Einfügen der zusätzlichen </a:t>
            </a:r>
            <a:r>
              <a:rPr lang="de-DE" sz="1600" i="1" dirty="0" smtClean="0">
                <a:ea typeface="PMingLiU" panose="02020500000000000000" pitchFamily="18" charset="-120"/>
                <a:cs typeface="Times New Roman" panose="02020603050405020304" pitchFamily="18" charset="0"/>
              </a:rPr>
              <a:t>Planes</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550292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0</TotalTime>
  <Words>1506</Words>
  <Application>Microsoft Office PowerPoint</Application>
  <PresentationFormat>Breitbild</PresentationFormat>
  <Paragraphs>152</Paragraphs>
  <Slides>40</Slides>
  <Notes>0</Notes>
  <HiddenSlides>0</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40</vt:i4>
      </vt:variant>
    </vt:vector>
  </HeadingPairs>
  <TitlesOfParts>
    <vt:vector size="47" baseType="lpstr">
      <vt:lpstr>PMingLiU</vt:lpstr>
      <vt:lpstr>Arial</vt:lpstr>
      <vt:lpstr>Century Gothic</vt:lpstr>
      <vt:lpstr>Times New Roman</vt:lpstr>
      <vt:lpstr>Wingdings</vt:lpstr>
      <vt:lpstr>Wingdings 3</vt:lpstr>
      <vt:lpstr>Ion</vt:lpstr>
      <vt:lpstr>3DMA – Projekt: „Nachts im Kinderzimmer“</vt:lpstr>
      <vt:lpstr>Die Animation</vt:lpstr>
      <vt:lpstr>Unser Ziele/ Leitlinien</vt:lpstr>
      <vt:lpstr>PowerPoint-Präsentation</vt:lpstr>
      <vt:lpstr>Größte Herausforderungen + Lösungssätze</vt:lpstr>
      <vt:lpstr>Beleuchtungstricks</vt:lpstr>
      <vt:lpstr>PowerPoint-Präsentation</vt:lpstr>
      <vt:lpstr>PowerPoint-Präsentation</vt:lpstr>
      <vt:lpstr>PowerPoint-Präsentation</vt:lpstr>
      <vt:lpstr>Erstellung des Mondes</vt:lpstr>
      <vt:lpstr>PowerPoint-Präsentation</vt:lpstr>
      <vt:lpstr>Sonnenaufgang</vt:lpstr>
      <vt:lpstr>Kamerafahrt – 14 verschiedene Einstellungen</vt:lpstr>
      <vt:lpstr>Modelle - Mobile</vt:lpstr>
      <vt:lpstr>Kinderkopf</vt:lpstr>
      <vt:lpstr>PowerPoint-Präsentation</vt:lpstr>
      <vt:lpstr>PowerPoint-Präsentation</vt:lpstr>
      <vt:lpstr>PowerPoint-Präsentation</vt:lpstr>
      <vt:lpstr>PowerPoint-Präsentation</vt:lpstr>
      <vt:lpstr>Physics-Modifier: „Cloths“  Vorhang</vt:lpstr>
      <vt:lpstr>PowerPoint-Präsentation</vt:lpstr>
      <vt:lpstr>PowerPoint-Präsentation</vt:lpstr>
      <vt:lpstr>Bettdecke</vt:lpstr>
      <vt:lpstr>PowerPoint-Präsentation</vt:lpstr>
      <vt:lpstr>PowerPoint-Präsentation</vt:lpstr>
      <vt:lpstr>Vergleich Planung und Realität</vt:lpstr>
      <vt:lpstr>PowerPoint-Präsentation</vt:lpstr>
      <vt:lpstr>PowerPoint-Präsentation</vt:lpstr>
      <vt:lpstr>PowerPoint-Präsentation</vt:lpstr>
      <vt:lpstr>PowerPoint-Präsentation</vt:lpstr>
      <vt:lpstr>PowerPoint-Präsentation</vt:lpstr>
      <vt:lpstr>Lesson Learned</vt:lpstr>
      <vt:lpstr>PowerPoint-Präsentation</vt:lpstr>
      <vt:lpstr>Anhang</vt:lpstr>
      <vt:lpstr>Planungspräsentation</vt:lpstr>
      <vt:lpstr>Referenzen</vt:lpstr>
      <vt:lpstr>PowerPoint-Präsentation</vt:lpstr>
      <vt:lpstr>PowerPoint-Präsentation</vt:lpstr>
      <vt:lpstr>Vielen Dank für die Aufmerksamkeit!</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3DMA – Projekt: „Nachts im Kinderzimmer“</dc:title>
  <dc:creator>Viktoria Horn</dc:creator>
  <cp:lastModifiedBy>Viktoria Horn</cp:lastModifiedBy>
  <cp:revision>68</cp:revision>
  <dcterms:created xsi:type="dcterms:W3CDTF">2015-12-11T13:20:21Z</dcterms:created>
  <dcterms:modified xsi:type="dcterms:W3CDTF">2015-12-13T21:11:15Z</dcterms:modified>
</cp:coreProperties>
</file>